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8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D84547-2DBB-41C1-AA37-0032162742FD}" type="datetimeFigureOut">
              <a:rPr lang="en-US" smtClean="0"/>
              <a:t>23/11/2020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1C0EDA-6715-4E78-8FBE-DC856A98C2A0}" type="slidenum">
              <a:rPr lang="en-US" smtClean="0"/>
              <a:t>‹#›</a:t>
            </a:fld>
            <a:endParaRPr lang="en-US"/>
          </a:p>
        </p:txBody>
      </p:sp>
    </p:spTree>
    <p:extLst>
      <p:ext uri="{BB962C8B-B14F-4D97-AF65-F5344CB8AC3E}">
        <p14:creationId xmlns:p14="http://schemas.microsoft.com/office/powerpoint/2010/main" val="23059425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143CE5E-FB3E-4BF9-9558-0C503470A048}" type="datetimeFigureOut">
              <a:rPr lang="en-US" smtClean="0"/>
              <a:t>23/11/2020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6D3A12-7226-4AA4-B724-FDABF90E242C}" type="slidenum">
              <a:rPr lang="en-US" smtClean="0"/>
              <a:t>‹#›</a:t>
            </a:fld>
            <a:endParaRPr lang="en-US"/>
          </a:p>
        </p:txBody>
      </p:sp>
    </p:spTree>
    <p:extLst>
      <p:ext uri="{BB962C8B-B14F-4D97-AF65-F5344CB8AC3E}">
        <p14:creationId xmlns:p14="http://schemas.microsoft.com/office/powerpoint/2010/main" val="3204087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43CE5E-FB3E-4BF9-9558-0C503470A048}" type="datetimeFigureOut">
              <a:rPr lang="en-US" smtClean="0"/>
              <a:t>23/11/2020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6D3A12-7226-4AA4-B724-FDABF90E242C}" type="slidenum">
              <a:rPr lang="en-US" smtClean="0"/>
              <a:t>‹#›</a:t>
            </a:fld>
            <a:endParaRPr lang="en-US"/>
          </a:p>
        </p:txBody>
      </p:sp>
    </p:spTree>
    <p:extLst>
      <p:ext uri="{BB962C8B-B14F-4D97-AF65-F5344CB8AC3E}">
        <p14:creationId xmlns:p14="http://schemas.microsoft.com/office/powerpoint/2010/main" val="1511938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43CE5E-FB3E-4BF9-9558-0C503470A048}" type="datetimeFigureOut">
              <a:rPr lang="en-US" smtClean="0"/>
              <a:t>23/11/2020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6D3A12-7226-4AA4-B724-FDABF90E242C}" type="slidenum">
              <a:rPr lang="en-US" smtClean="0"/>
              <a:t>‹#›</a:t>
            </a:fld>
            <a:endParaRPr lang="en-US"/>
          </a:p>
        </p:txBody>
      </p:sp>
    </p:spTree>
    <p:extLst>
      <p:ext uri="{BB962C8B-B14F-4D97-AF65-F5344CB8AC3E}">
        <p14:creationId xmlns:p14="http://schemas.microsoft.com/office/powerpoint/2010/main" val="28130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43CE5E-FB3E-4BF9-9558-0C503470A048}" type="datetimeFigureOut">
              <a:rPr lang="en-US" smtClean="0"/>
              <a:t>23/11/2020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6D3A12-7226-4AA4-B724-FDABF90E242C}" type="slidenum">
              <a:rPr lang="en-US" smtClean="0"/>
              <a:t>‹#›</a:t>
            </a:fld>
            <a:endParaRPr lang="en-US"/>
          </a:p>
        </p:txBody>
      </p:sp>
    </p:spTree>
    <p:extLst>
      <p:ext uri="{BB962C8B-B14F-4D97-AF65-F5344CB8AC3E}">
        <p14:creationId xmlns:p14="http://schemas.microsoft.com/office/powerpoint/2010/main" val="156917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43CE5E-FB3E-4BF9-9558-0C503470A048}" type="datetimeFigureOut">
              <a:rPr lang="en-US" smtClean="0"/>
              <a:t>23/11/2020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6D3A12-7226-4AA4-B724-FDABF90E242C}" type="slidenum">
              <a:rPr lang="en-US" smtClean="0"/>
              <a:t>‹#›</a:t>
            </a:fld>
            <a:endParaRPr lang="en-US"/>
          </a:p>
        </p:txBody>
      </p:sp>
    </p:spTree>
    <p:extLst>
      <p:ext uri="{BB962C8B-B14F-4D97-AF65-F5344CB8AC3E}">
        <p14:creationId xmlns:p14="http://schemas.microsoft.com/office/powerpoint/2010/main" val="1588606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143CE5E-FB3E-4BF9-9558-0C503470A048}" type="datetimeFigureOut">
              <a:rPr lang="en-US" smtClean="0"/>
              <a:t>23/11/2020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6D3A12-7226-4AA4-B724-FDABF90E242C}" type="slidenum">
              <a:rPr lang="en-US" smtClean="0"/>
              <a:t>‹#›</a:t>
            </a:fld>
            <a:endParaRPr lang="en-US"/>
          </a:p>
        </p:txBody>
      </p:sp>
    </p:spTree>
    <p:extLst>
      <p:ext uri="{BB962C8B-B14F-4D97-AF65-F5344CB8AC3E}">
        <p14:creationId xmlns:p14="http://schemas.microsoft.com/office/powerpoint/2010/main" val="308049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143CE5E-FB3E-4BF9-9558-0C503470A048}" type="datetimeFigureOut">
              <a:rPr lang="en-US" smtClean="0"/>
              <a:t>23/11/2020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6D3A12-7226-4AA4-B724-FDABF90E242C}" type="slidenum">
              <a:rPr lang="en-US" smtClean="0"/>
              <a:t>‹#›</a:t>
            </a:fld>
            <a:endParaRPr lang="en-US"/>
          </a:p>
        </p:txBody>
      </p:sp>
    </p:spTree>
    <p:extLst>
      <p:ext uri="{BB962C8B-B14F-4D97-AF65-F5344CB8AC3E}">
        <p14:creationId xmlns:p14="http://schemas.microsoft.com/office/powerpoint/2010/main" val="4083987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143CE5E-FB3E-4BF9-9558-0C503470A048}" type="datetimeFigureOut">
              <a:rPr lang="en-US" smtClean="0"/>
              <a:t>23/11/2020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6D3A12-7226-4AA4-B724-FDABF90E242C}" type="slidenum">
              <a:rPr lang="en-US" smtClean="0"/>
              <a:t>‹#›</a:t>
            </a:fld>
            <a:endParaRPr lang="en-US"/>
          </a:p>
        </p:txBody>
      </p:sp>
    </p:spTree>
    <p:extLst>
      <p:ext uri="{BB962C8B-B14F-4D97-AF65-F5344CB8AC3E}">
        <p14:creationId xmlns:p14="http://schemas.microsoft.com/office/powerpoint/2010/main" val="2090306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43CE5E-FB3E-4BF9-9558-0C503470A048}" type="datetimeFigureOut">
              <a:rPr lang="en-US" smtClean="0"/>
              <a:t>23/11/2020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6D3A12-7226-4AA4-B724-FDABF90E242C}" type="slidenum">
              <a:rPr lang="en-US" smtClean="0"/>
              <a:t>‹#›</a:t>
            </a:fld>
            <a:endParaRPr lang="en-US"/>
          </a:p>
        </p:txBody>
      </p:sp>
    </p:spTree>
    <p:extLst>
      <p:ext uri="{BB962C8B-B14F-4D97-AF65-F5344CB8AC3E}">
        <p14:creationId xmlns:p14="http://schemas.microsoft.com/office/powerpoint/2010/main" val="7347587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43CE5E-FB3E-4BF9-9558-0C503470A048}" type="datetimeFigureOut">
              <a:rPr lang="en-US" smtClean="0"/>
              <a:t>23/11/2020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6D3A12-7226-4AA4-B724-FDABF90E242C}" type="slidenum">
              <a:rPr lang="en-US" smtClean="0"/>
              <a:t>‹#›</a:t>
            </a:fld>
            <a:endParaRPr lang="en-US"/>
          </a:p>
        </p:txBody>
      </p:sp>
    </p:spTree>
    <p:extLst>
      <p:ext uri="{BB962C8B-B14F-4D97-AF65-F5344CB8AC3E}">
        <p14:creationId xmlns:p14="http://schemas.microsoft.com/office/powerpoint/2010/main" val="1346927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43CE5E-FB3E-4BF9-9558-0C503470A048}" type="datetimeFigureOut">
              <a:rPr lang="en-US" smtClean="0"/>
              <a:t>23/11/2020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6D3A12-7226-4AA4-B724-FDABF90E242C}" type="slidenum">
              <a:rPr lang="en-US" smtClean="0"/>
              <a:t>‹#›</a:t>
            </a:fld>
            <a:endParaRPr lang="en-US"/>
          </a:p>
        </p:txBody>
      </p:sp>
    </p:spTree>
    <p:extLst>
      <p:ext uri="{BB962C8B-B14F-4D97-AF65-F5344CB8AC3E}">
        <p14:creationId xmlns:p14="http://schemas.microsoft.com/office/powerpoint/2010/main" val="944926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43CE5E-FB3E-4BF9-9558-0C503470A048}" type="datetimeFigureOut">
              <a:rPr lang="en-US" smtClean="0"/>
              <a:t>23/11/2020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6D3A12-7226-4AA4-B724-FDABF90E242C}" type="slidenum">
              <a:rPr lang="en-US" smtClean="0"/>
              <a:t>‹#›</a:t>
            </a:fld>
            <a:endParaRPr lang="en-US"/>
          </a:p>
        </p:txBody>
      </p:sp>
    </p:spTree>
    <p:extLst>
      <p:ext uri="{BB962C8B-B14F-4D97-AF65-F5344CB8AC3E}">
        <p14:creationId xmlns:p14="http://schemas.microsoft.com/office/powerpoint/2010/main" val="35179688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1776759" y="381000"/>
            <a:ext cx="6233759" cy="646331"/>
          </a:xfrm>
          <a:prstGeom prst="rect">
            <a:avLst/>
          </a:prstGeom>
          <a:noFill/>
        </p:spPr>
        <p:txBody>
          <a:bodyPr wrap="none" rtlCol="0">
            <a:spAutoFit/>
          </a:bodyPr>
          <a:lstStyle/>
          <a:p>
            <a:pPr algn="ctr"/>
            <a:r>
              <a:rPr lang="en-US" b="1" dirty="0" smtClean="0">
                <a:solidFill>
                  <a:srgbClr val="FF0000"/>
                </a:solidFill>
                <a:latin typeface="Times New Roman" pitchFamily="18" charset="0"/>
                <a:cs typeface="Times New Roman" pitchFamily="18" charset="0"/>
              </a:rPr>
              <a:t>PHÒNG GIÁO DỤC VÀ ĐÀO TẠO THỊ XÃ ĐÔNG TRIỀU </a:t>
            </a:r>
          </a:p>
          <a:p>
            <a:pPr algn="ctr"/>
            <a:r>
              <a:rPr lang="en-US" b="1" dirty="0" smtClean="0">
                <a:solidFill>
                  <a:srgbClr val="FF0000"/>
                </a:solidFill>
                <a:latin typeface="Times New Roman" pitchFamily="18" charset="0"/>
                <a:cs typeface="Times New Roman" pitchFamily="18" charset="0"/>
              </a:rPr>
              <a:t>TRƯỜNG MẦM NON BÌNH DƯƠNG A </a:t>
            </a:r>
            <a:endParaRPr lang="en-US" b="1" dirty="0">
              <a:solidFill>
                <a:srgbClr val="FF0000"/>
              </a:solidFill>
              <a:latin typeface="Times New Roman" pitchFamily="18" charset="0"/>
              <a:cs typeface="Times New Roman" pitchFamily="18" charset="0"/>
            </a:endParaRPr>
          </a:p>
        </p:txBody>
      </p:sp>
      <p:sp>
        <p:nvSpPr>
          <p:cNvPr id="6" name="Rectangle 5"/>
          <p:cNvSpPr/>
          <p:nvPr/>
        </p:nvSpPr>
        <p:spPr>
          <a:xfrm>
            <a:off x="71279" y="1653201"/>
            <a:ext cx="8440772" cy="646331"/>
          </a:xfrm>
          <a:prstGeom prst="rect">
            <a:avLst/>
          </a:prstGeom>
          <a:noFill/>
        </p:spPr>
        <p:txBody>
          <a:bodyPr wrap="none" lIns="91440" tIns="45720" rIns="91440" bIns="45720">
            <a:prstTxWarp prst="textStop">
              <a:avLst/>
            </a:prstTxWarp>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36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LĨNH VỰC PHÁT TRIỂN NGÔN NGỮ </a:t>
            </a:r>
            <a:endParaRPr lang="en-US" sz="36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7" name="TextBox 6"/>
          <p:cNvSpPr txBox="1"/>
          <p:nvPr/>
        </p:nvSpPr>
        <p:spPr>
          <a:xfrm>
            <a:off x="2837038" y="3429000"/>
            <a:ext cx="3469924" cy="1704569"/>
          </a:xfrm>
          <a:prstGeom prst="rect">
            <a:avLst/>
          </a:prstGeom>
          <a:noFill/>
        </p:spPr>
        <p:txBody>
          <a:bodyPr wrap="none" rtlCol="0">
            <a:spAutoFit/>
          </a:bodyPr>
          <a:lstStyle/>
          <a:p>
            <a:pPr>
              <a:lnSpc>
                <a:spcPct val="150000"/>
              </a:lnSpc>
            </a:pPr>
            <a:r>
              <a:rPr lang="en-US" b="1" dirty="0" smtClean="0">
                <a:latin typeface="Times New Roman" pitchFamily="18" charset="0"/>
                <a:cs typeface="Times New Roman" pitchFamily="18" charset="0"/>
              </a:rPr>
              <a:t>TÊN HOẠT ĐỘNG: THƠ </a:t>
            </a:r>
          </a:p>
          <a:p>
            <a:pPr>
              <a:lnSpc>
                <a:spcPct val="150000"/>
              </a:lnSpc>
            </a:pPr>
            <a:r>
              <a:rPr lang="en-US" b="1" dirty="0" smtClean="0">
                <a:latin typeface="Times New Roman" pitchFamily="18" charset="0"/>
                <a:cs typeface="Times New Roman" pitchFamily="18" charset="0"/>
              </a:rPr>
              <a:t>EM LÀM THỢ XÂY</a:t>
            </a:r>
          </a:p>
          <a:p>
            <a:pPr>
              <a:lnSpc>
                <a:spcPct val="150000"/>
              </a:lnSpc>
            </a:pPr>
            <a:r>
              <a:rPr lang="en-US" b="1" dirty="0" smtClean="0">
                <a:latin typeface="Times New Roman" pitchFamily="18" charset="0"/>
                <a:cs typeface="Times New Roman" pitchFamily="18" charset="0"/>
              </a:rPr>
              <a:t>LỚP : MẪU GIÁO 3-4 TUỔI C1 </a:t>
            </a:r>
          </a:p>
          <a:p>
            <a:pPr>
              <a:lnSpc>
                <a:spcPct val="150000"/>
              </a:lnSpc>
            </a:pPr>
            <a:r>
              <a:rPr lang="en-US" b="1" dirty="0" smtClean="0">
                <a:latin typeface="Times New Roman" pitchFamily="18" charset="0"/>
                <a:cs typeface="Times New Roman" pitchFamily="18" charset="0"/>
              </a:rPr>
              <a:t>GIÁO VIÊN: BÙI THÚY LOAN </a:t>
            </a:r>
            <a:endParaRPr lang="en-US" b="1" dirty="0">
              <a:latin typeface="Times New Roman" pitchFamily="18" charset="0"/>
              <a:cs typeface="Times New Roman" pitchFamily="18" charset="0"/>
            </a:endParaRPr>
          </a:p>
        </p:txBody>
      </p:sp>
    </p:spTree>
    <p:extLst>
      <p:ext uri="{BB962C8B-B14F-4D97-AF65-F5344CB8AC3E}">
        <p14:creationId xmlns:p14="http://schemas.microsoft.com/office/powerpoint/2010/main" val="174354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5" name="Rectangle 4"/>
          <p:cNvSpPr/>
          <p:nvPr/>
        </p:nvSpPr>
        <p:spPr>
          <a:xfrm>
            <a:off x="975014" y="152400"/>
            <a:ext cx="7520585" cy="923330"/>
          </a:xfrm>
          <a:prstGeom prst="rect">
            <a:avLst/>
          </a:prstGeom>
          <a:noFill/>
        </p:spPr>
        <p:txBody>
          <a:bodyPr wrap="none" lIns="91440" tIns="45720" rIns="91440" bIns="45720">
            <a:spAutoFit/>
          </a:bodyPr>
          <a:lstStyle/>
          <a:p>
            <a:pPr algn="ct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3. dạy trẻ đọc thơ </a:t>
            </a: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endParaRPr>
          </a:p>
        </p:txBody>
      </p:sp>
      <p:sp>
        <p:nvSpPr>
          <p:cNvPr id="6" name="Rectangle 5"/>
          <p:cNvSpPr/>
          <p:nvPr/>
        </p:nvSpPr>
        <p:spPr>
          <a:xfrm>
            <a:off x="2057400" y="1295400"/>
            <a:ext cx="5791200" cy="4524315"/>
          </a:xfrm>
          <a:prstGeom prst="rect">
            <a:avLst/>
          </a:prstGeom>
        </p:spPr>
        <p:txBody>
          <a:bodyPr wrap="square">
            <a:spAutoFit/>
          </a:bodyPr>
          <a:lstStyle/>
          <a:p>
            <a:pPr algn="just">
              <a:lnSpc>
                <a:spcPct val="200000"/>
              </a:lnSpc>
              <a:spcAft>
                <a:spcPts val="0"/>
              </a:spcAft>
            </a:pPr>
            <a:r>
              <a:rPr lang="en-US" sz="2400" b="1" dirty="0" smtClean="0">
                <a:solidFill>
                  <a:srgbClr val="FF0000"/>
                </a:solidFill>
                <a:effectLst/>
                <a:latin typeface="Times New Roman" pitchFamily="18" charset="0"/>
                <a:ea typeface="Times New Roman"/>
                <a:cs typeface="Times New Roman" pitchFamily="18" charset="0"/>
              </a:rPr>
              <a:t>- Cô cho cả lớp đọc từng câu từ đầu cho đến hết bài.</a:t>
            </a:r>
          </a:p>
          <a:p>
            <a:pPr algn="just">
              <a:lnSpc>
                <a:spcPct val="200000"/>
              </a:lnSpc>
              <a:spcAft>
                <a:spcPts val="0"/>
              </a:spcAft>
            </a:pPr>
            <a:r>
              <a:rPr lang="en-US" sz="2400" b="1" dirty="0" smtClean="0">
                <a:solidFill>
                  <a:srgbClr val="FF0000"/>
                </a:solidFill>
                <a:effectLst/>
                <a:latin typeface="Times New Roman" pitchFamily="18" charset="0"/>
                <a:ea typeface="Times New Roman"/>
                <a:cs typeface="Times New Roman" pitchFamily="18" charset="0"/>
              </a:rPr>
              <a:t>+ Cả lớp đọc 2-3 lần.</a:t>
            </a:r>
          </a:p>
          <a:p>
            <a:pPr algn="just">
              <a:lnSpc>
                <a:spcPct val="200000"/>
              </a:lnSpc>
              <a:spcAft>
                <a:spcPts val="0"/>
              </a:spcAft>
            </a:pPr>
            <a:r>
              <a:rPr lang="en-US" sz="2400" b="1" dirty="0" smtClean="0">
                <a:solidFill>
                  <a:srgbClr val="FF0000"/>
                </a:solidFill>
                <a:effectLst/>
                <a:latin typeface="Times New Roman" pitchFamily="18" charset="0"/>
                <a:ea typeface="Times New Roman"/>
                <a:cs typeface="Times New Roman" pitchFamily="18" charset="0"/>
              </a:rPr>
              <a:t>+ Đọc thi đua giữa các tổ.</a:t>
            </a:r>
          </a:p>
          <a:p>
            <a:pPr algn="just">
              <a:lnSpc>
                <a:spcPct val="200000"/>
              </a:lnSpc>
              <a:spcAft>
                <a:spcPts val="0"/>
              </a:spcAft>
            </a:pPr>
            <a:r>
              <a:rPr lang="en-US" sz="2400" b="1" dirty="0" smtClean="0">
                <a:solidFill>
                  <a:srgbClr val="FF0000"/>
                </a:solidFill>
                <a:effectLst/>
                <a:latin typeface="Times New Roman" pitchFamily="18" charset="0"/>
                <a:ea typeface="Times New Roman"/>
                <a:cs typeface="Times New Roman" pitchFamily="18" charset="0"/>
              </a:rPr>
              <a:t>+ Nhóm bạn trai, nhóm bạn gái đọc.</a:t>
            </a:r>
          </a:p>
          <a:p>
            <a:pPr algn="just">
              <a:lnSpc>
                <a:spcPct val="200000"/>
              </a:lnSpc>
              <a:spcAft>
                <a:spcPts val="0"/>
              </a:spcAft>
            </a:pPr>
            <a:r>
              <a:rPr lang="en-US" sz="2400" b="1" dirty="0" smtClean="0">
                <a:solidFill>
                  <a:srgbClr val="FF0000"/>
                </a:solidFill>
                <a:effectLst/>
                <a:latin typeface="Times New Roman" pitchFamily="18" charset="0"/>
                <a:ea typeface="Times New Roman"/>
                <a:cs typeface="Times New Roman" pitchFamily="18" charset="0"/>
              </a:rPr>
              <a:t>+ Cá nhân trẻ đọc</a:t>
            </a:r>
            <a:endParaRPr lang="en-US" sz="2400" b="1" dirty="0">
              <a:solidFill>
                <a:srgbClr val="FF0000"/>
              </a:solidFill>
              <a:effectLst/>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105493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5">
                                            <p:txEl>
                                              <p:pRg st="0" end="0"/>
                                            </p:txEl>
                                          </p:spTgt>
                                        </p:tgtEl>
                                        <p:attrNameLst>
                                          <p:attrName>ppt_x</p:attrName>
                                          <p:attrName>ppt_y</p:attrName>
                                        </p:attrNameLst>
                                      </p:cBhvr>
                                    </p:animMotion>
                                    <p:animRot by="1500000">
                                      <p:cBhvr>
                                        <p:cTn id="7" dur="125" fill="hold">
                                          <p:stCondLst>
                                            <p:cond delay="0"/>
                                          </p:stCondLst>
                                        </p:cTn>
                                        <p:tgtEl>
                                          <p:spTgt spid="5">
                                            <p:txEl>
                                              <p:pRg st="0" end="0"/>
                                            </p:txEl>
                                          </p:spTgt>
                                        </p:tgtEl>
                                        <p:attrNameLst>
                                          <p:attrName>r</p:attrName>
                                        </p:attrNameLst>
                                      </p:cBhvr>
                                    </p:animRot>
                                    <p:animRot by="-1500000">
                                      <p:cBhvr>
                                        <p:cTn id="8" dur="125" fill="hold">
                                          <p:stCondLst>
                                            <p:cond delay="125"/>
                                          </p:stCondLst>
                                        </p:cTn>
                                        <p:tgtEl>
                                          <p:spTgt spid="5">
                                            <p:txEl>
                                              <p:pRg st="0" end="0"/>
                                            </p:txEl>
                                          </p:spTgt>
                                        </p:tgtEl>
                                        <p:attrNameLst>
                                          <p:attrName>r</p:attrName>
                                        </p:attrNameLst>
                                      </p:cBhvr>
                                    </p:animRot>
                                    <p:animRot by="-1500000">
                                      <p:cBhvr>
                                        <p:cTn id="9" dur="125" fill="hold">
                                          <p:stCondLst>
                                            <p:cond delay="250"/>
                                          </p:stCondLst>
                                        </p:cTn>
                                        <p:tgtEl>
                                          <p:spTgt spid="5">
                                            <p:txEl>
                                              <p:pRg st="0" end="0"/>
                                            </p:txEl>
                                          </p:spTgt>
                                        </p:tgtEl>
                                        <p:attrNameLst>
                                          <p:attrName>r</p:attrName>
                                        </p:attrNameLst>
                                      </p:cBhvr>
                                    </p:animRot>
                                    <p:animRot by="1500000">
                                      <p:cBhvr>
                                        <p:cTn id="10" dur="125" fill="hold">
                                          <p:stCondLst>
                                            <p:cond delay="375"/>
                                          </p:stCondLst>
                                        </p:cTn>
                                        <p:tgtEl>
                                          <p:spTgt spid="5">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0"/>
            <a:ext cx="9144000" cy="6858000"/>
          </a:xfrm>
        </p:spPr>
      </p:pic>
      <p:sp>
        <p:nvSpPr>
          <p:cNvPr id="6" name="Rectangle 5"/>
          <p:cNvSpPr/>
          <p:nvPr/>
        </p:nvSpPr>
        <p:spPr>
          <a:xfrm>
            <a:off x="2058198" y="408801"/>
            <a:ext cx="5158208" cy="1938992"/>
          </a:xfrm>
          <a:prstGeom prst="rect">
            <a:avLst/>
          </a:prstGeom>
          <a:noFill/>
        </p:spPr>
        <p:txBody>
          <a:bodyPr wrap="none" lIns="91440" tIns="45720" rIns="91440" bIns="45720">
            <a:spAutoFit/>
          </a:bodyPr>
          <a:lstStyle/>
          <a:p>
            <a:pPr algn="ctr"/>
            <a:r>
              <a:rPr lang="en-US" sz="60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4. củng cố </a:t>
            </a:r>
          </a:p>
          <a:p>
            <a:pPr algn="ctr"/>
            <a:r>
              <a:rPr lang="en-US" sz="6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5. kết thúc </a:t>
            </a:r>
            <a:endParaRPr lang="en-US" sz="60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endParaRPr>
          </a:p>
        </p:txBody>
      </p:sp>
    </p:spTree>
    <p:extLst>
      <p:ext uri="{BB962C8B-B14F-4D97-AF65-F5344CB8AC3E}">
        <p14:creationId xmlns:p14="http://schemas.microsoft.com/office/powerpoint/2010/main" val="41786937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3999" cy="6858000"/>
          </a:xfrm>
        </p:spPr>
      </p:pic>
      <p:sp>
        <p:nvSpPr>
          <p:cNvPr id="7" name="Rectangle 6"/>
          <p:cNvSpPr/>
          <p:nvPr/>
        </p:nvSpPr>
        <p:spPr>
          <a:xfrm>
            <a:off x="1094509" y="76200"/>
            <a:ext cx="6705600" cy="6459717"/>
          </a:xfrm>
          <a:prstGeom prst="rect">
            <a:avLst/>
          </a:prstGeom>
        </p:spPr>
        <p:txBody>
          <a:bodyPr wrap="square">
            <a:spAutoFit/>
          </a:bodyPr>
          <a:lstStyle/>
          <a:p>
            <a:pPr algn="ctr">
              <a:lnSpc>
                <a:spcPct val="150000"/>
              </a:lnSpc>
              <a:spcAft>
                <a:spcPts val="0"/>
              </a:spcAft>
            </a:pPr>
            <a:r>
              <a:rPr lang="nl-NL" sz="2400" b="1" dirty="0" smtClean="0">
                <a:solidFill>
                  <a:srgbClr val="FF0000"/>
                </a:solidFill>
                <a:effectLst/>
                <a:latin typeface="Times New Roman" pitchFamily="18" charset="0"/>
                <a:ea typeface="Times New Roman"/>
                <a:cs typeface="Times New Roman" pitchFamily="18" charset="0"/>
              </a:rPr>
              <a:t>I. Mục đích - yêu cầu:</a:t>
            </a:r>
            <a:endParaRPr lang="en-US" sz="2400" b="1" dirty="0" smtClean="0">
              <a:solidFill>
                <a:srgbClr val="FF0000"/>
              </a:solidFill>
              <a:effectLst/>
              <a:latin typeface="Times New Roman" pitchFamily="18" charset="0"/>
              <a:ea typeface="Times New Roman"/>
              <a:cs typeface="Times New Roman" pitchFamily="18" charset="0"/>
            </a:endParaRPr>
          </a:p>
          <a:p>
            <a:pPr algn="just">
              <a:lnSpc>
                <a:spcPct val="150000"/>
              </a:lnSpc>
              <a:spcBef>
                <a:spcPts val="300"/>
              </a:spcBef>
              <a:spcAft>
                <a:spcPts val="0"/>
              </a:spcAft>
            </a:pPr>
            <a:r>
              <a:rPr lang="nl-NL" b="1" i="1" dirty="0" smtClean="0">
                <a:solidFill>
                  <a:srgbClr val="FF0000"/>
                </a:solidFill>
                <a:effectLst/>
                <a:latin typeface="Times New Roman" pitchFamily="18" charset="0"/>
                <a:ea typeface="Calibri"/>
                <a:cs typeface="Times New Roman" pitchFamily="18" charset="0"/>
              </a:rPr>
              <a:t>1. Kiến thức:</a:t>
            </a:r>
            <a:endParaRPr lang="en-US" b="1" dirty="0" smtClean="0">
              <a:solidFill>
                <a:srgbClr val="FF0000"/>
              </a:solidFill>
              <a:effectLst/>
              <a:latin typeface="Times New Roman" pitchFamily="18" charset="0"/>
              <a:ea typeface="Times New Roman"/>
              <a:cs typeface="Times New Roman" pitchFamily="18" charset="0"/>
            </a:endParaRPr>
          </a:p>
          <a:p>
            <a:pPr algn="just">
              <a:lnSpc>
                <a:spcPct val="150000"/>
              </a:lnSpc>
              <a:spcBef>
                <a:spcPts val="300"/>
              </a:spcBef>
              <a:spcAft>
                <a:spcPts val="0"/>
              </a:spcAft>
            </a:pPr>
            <a:r>
              <a:rPr lang="en-US" b="1" dirty="0" smtClean="0">
                <a:solidFill>
                  <a:srgbClr val="FF0000"/>
                </a:solidFill>
                <a:effectLst/>
                <a:latin typeface="Times New Roman" pitchFamily="18" charset="0"/>
                <a:ea typeface="Calibri"/>
                <a:cs typeface="Times New Roman" pitchFamily="18" charset="0"/>
              </a:rPr>
              <a:t>- </a:t>
            </a:r>
            <a:r>
              <a:rPr lang="vi-VN" b="1" dirty="0" smtClean="0">
                <a:solidFill>
                  <a:srgbClr val="FF0000"/>
                </a:solidFill>
                <a:effectLst/>
                <a:latin typeface="Times New Roman" pitchFamily="18" charset="0"/>
                <a:ea typeface="Calibri"/>
                <a:cs typeface="Times New Roman" pitchFamily="18" charset="0"/>
              </a:rPr>
              <a:t>Trẻ n</a:t>
            </a:r>
            <a:r>
              <a:rPr lang="en-US" b="1" dirty="0" smtClean="0">
                <a:solidFill>
                  <a:srgbClr val="FF0000"/>
                </a:solidFill>
                <a:effectLst/>
                <a:latin typeface="Times New Roman" pitchFamily="18" charset="0"/>
                <a:ea typeface="Calibri"/>
                <a:cs typeface="Times New Roman" pitchFamily="18" charset="0"/>
              </a:rPr>
              <a:t>hớ tên bài thơ</a:t>
            </a:r>
            <a:r>
              <a:rPr lang="vi-VN" b="1" dirty="0" smtClean="0">
                <a:solidFill>
                  <a:srgbClr val="FF0000"/>
                </a:solidFill>
                <a:effectLst/>
                <a:latin typeface="Times New Roman" pitchFamily="18" charset="0"/>
                <a:ea typeface="Calibri"/>
                <a:cs typeface="Times New Roman" pitchFamily="18" charset="0"/>
              </a:rPr>
              <a:t>, tên tác giả.</a:t>
            </a:r>
            <a:endParaRPr lang="en-US" b="1" dirty="0" smtClean="0">
              <a:solidFill>
                <a:srgbClr val="FF0000"/>
              </a:solidFill>
              <a:effectLst/>
              <a:latin typeface="Times New Roman" pitchFamily="18" charset="0"/>
              <a:ea typeface="Times New Roman"/>
              <a:cs typeface="Times New Roman" pitchFamily="18" charset="0"/>
            </a:endParaRPr>
          </a:p>
          <a:p>
            <a:pPr algn="just">
              <a:lnSpc>
                <a:spcPct val="150000"/>
              </a:lnSpc>
              <a:spcBef>
                <a:spcPts val="300"/>
              </a:spcBef>
              <a:spcAft>
                <a:spcPts val="0"/>
              </a:spcAft>
            </a:pPr>
            <a:r>
              <a:rPr lang="vi-VN" b="1" dirty="0" smtClean="0">
                <a:solidFill>
                  <a:srgbClr val="FF0000"/>
                </a:solidFill>
                <a:effectLst/>
                <a:latin typeface="Times New Roman" pitchFamily="18" charset="0"/>
                <a:ea typeface="Calibri"/>
                <a:cs typeface="Times New Roman" pitchFamily="18" charset="0"/>
              </a:rPr>
              <a:t>- Trẻ hiểu nội dung bài thơ</a:t>
            </a:r>
            <a:r>
              <a:rPr lang="en-US" b="1" dirty="0" smtClean="0">
                <a:solidFill>
                  <a:srgbClr val="FF0000"/>
                </a:solidFill>
                <a:effectLst/>
                <a:latin typeface="Times New Roman" pitchFamily="18" charset="0"/>
                <a:ea typeface="Calibri"/>
                <a:cs typeface="Times New Roman" pitchFamily="18" charset="0"/>
              </a:rPr>
              <a:t>. </a:t>
            </a:r>
            <a:endParaRPr lang="en-US" b="1" dirty="0" smtClean="0">
              <a:solidFill>
                <a:srgbClr val="FF0000"/>
              </a:solidFill>
              <a:effectLst/>
              <a:latin typeface="Times New Roman" pitchFamily="18" charset="0"/>
              <a:ea typeface="Times New Roman"/>
              <a:cs typeface="Times New Roman" pitchFamily="18" charset="0"/>
            </a:endParaRPr>
          </a:p>
          <a:p>
            <a:pPr algn="just">
              <a:lnSpc>
                <a:spcPct val="150000"/>
              </a:lnSpc>
              <a:spcBef>
                <a:spcPts val="300"/>
              </a:spcBef>
              <a:spcAft>
                <a:spcPts val="0"/>
              </a:spcAft>
            </a:pPr>
            <a:r>
              <a:rPr lang="nl-NL" b="1" i="1" dirty="0" smtClean="0">
                <a:solidFill>
                  <a:srgbClr val="FF0000"/>
                </a:solidFill>
                <a:effectLst/>
                <a:latin typeface="Times New Roman" pitchFamily="18" charset="0"/>
                <a:ea typeface="Calibri"/>
                <a:cs typeface="Times New Roman" pitchFamily="18" charset="0"/>
              </a:rPr>
              <a:t>2. Kỹ năng:</a:t>
            </a:r>
            <a:endParaRPr lang="en-US" b="1" dirty="0" smtClean="0">
              <a:solidFill>
                <a:srgbClr val="FF0000"/>
              </a:solidFill>
              <a:effectLst/>
              <a:latin typeface="Times New Roman" pitchFamily="18" charset="0"/>
              <a:ea typeface="Times New Roman"/>
              <a:cs typeface="Times New Roman" pitchFamily="18" charset="0"/>
            </a:endParaRPr>
          </a:p>
          <a:p>
            <a:pPr algn="just">
              <a:lnSpc>
                <a:spcPct val="150000"/>
              </a:lnSpc>
              <a:spcBef>
                <a:spcPts val="300"/>
              </a:spcBef>
              <a:spcAft>
                <a:spcPts val="0"/>
              </a:spcAft>
            </a:pPr>
            <a:r>
              <a:rPr lang="en-US" b="1" dirty="0" smtClean="0">
                <a:solidFill>
                  <a:srgbClr val="FF0000"/>
                </a:solidFill>
                <a:effectLst/>
                <a:latin typeface="Times New Roman" pitchFamily="18" charset="0"/>
                <a:ea typeface="Calibri"/>
                <a:cs typeface="Times New Roman" pitchFamily="18" charset="0"/>
              </a:rPr>
              <a:t>- Trẻ đọc rõ ràng và tự tin mạnh dạn</a:t>
            </a:r>
            <a:endParaRPr lang="en-US" b="1" dirty="0" smtClean="0">
              <a:solidFill>
                <a:srgbClr val="FF0000"/>
              </a:solidFill>
              <a:effectLst/>
              <a:latin typeface="Times New Roman" pitchFamily="18" charset="0"/>
              <a:ea typeface="Times New Roman"/>
              <a:cs typeface="Times New Roman" pitchFamily="18" charset="0"/>
            </a:endParaRPr>
          </a:p>
          <a:p>
            <a:pPr algn="just">
              <a:lnSpc>
                <a:spcPct val="150000"/>
              </a:lnSpc>
              <a:spcBef>
                <a:spcPts val="300"/>
              </a:spcBef>
              <a:spcAft>
                <a:spcPts val="0"/>
              </a:spcAft>
            </a:pPr>
            <a:r>
              <a:rPr lang="en-US" b="1" dirty="0" smtClean="0">
                <a:solidFill>
                  <a:srgbClr val="FF0000"/>
                </a:solidFill>
                <a:effectLst/>
                <a:latin typeface="Times New Roman" pitchFamily="18" charset="0"/>
                <a:ea typeface="Calibri"/>
                <a:cs typeface="Times New Roman" pitchFamily="18" charset="0"/>
              </a:rPr>
              <a:t>- Đọc diễn cảm thể hiện âm điệu qua nội dung của bài thơ</a:t>
            </a:r>
            <a:endParaRPr lang="en-US" b="1" dirty="0" smtClean="0">
              <a:solidFill>
                <a:srgbClr val="FF0000"/>
              </a:solidFill>
              <a:effectLst/>
              <a:latin typeface="Times New Roman" pitchFamily="18" charset="0"/>
              <a:ea typeface="Times New Roman"/>
              <a:cs typeface="Times New Roman" pitchFamily="18" charset="0"/>
            </a:endParaRPr>
          </a:p>
          <a:p>
            <a:pPr algn="just">
              <a:lnSpc>
                <a:spcPct val="150000"/>
              </a:lnSpc>
              <a:spcBef>
                <a:spcPts val="300"/>
              </a:spcBef>
              <a:spcAft>
                <a:spcPts val="0"/>
              </a:spcAft>
            </a:pPr>
            <a:r>
              <a:rPr lang="nl-NL" b="1" i="1" dirty="0" smtClean="0">
                <a:solidFill>
                  <a:srgbClr val="FF0000"/>
                </a:solidFill>
                <a:effectLst/>
                <a:latin typeface="Times New Roman" pitchFamily="18" charset="0"/>
                <a:ea typeface="Calibri"/>
                <a:cs typeface="Times New Roman" pitchFamily="18" charset="0"/>
              </a:rPr>
              <a:t>3. Giáo dục và thái độ:</a:t>
            </a:r>
            <a:endParaRPr lang="en-US" b="1" dirty="0" smtClean="0">
              <a:solidFill>
                <a:srgbClr val="FF0000"/>
              </a:solidFill>
              <a:effectLst/>
              <a:latin typeface="Times New Roman" pitchFamily="18" charset="0"/>
              <a:ea typeface="Times New Roman"/>
              <a:cs typeface="Times New Roman" pitchFamily="18" charset="0"/>
            </a:endParaRPr>
          </a:p>
          <a:p>
            <a:pPr algn="just">
              <a:lnSpc>
                <a:spcPct val="150000"/>
              </a:lnSpc>
              <a:spcBef>
                <a:spcPts val="300"/>
              </a:spcBef>
              <a:spcAft>
                <a:spcPts val="300"/>
              </a:spcAft>
            </a:pPr>
            <a:r>
              <a:rPr lang="en-US" b="1" dirty="0" smtClean="0">
                <a:solidFill>
                  <a:srgbClr val="FF0000"/>
                </a:solidFill>
                <a:effectLst/>
                <a:latin typeface="Times New Roman" pitchFamily="18" charset="0"/>
                <a:ea typeface="Times New Roman"/>
                <a:cs typeface="Times New Roman" pitchFamily="18" charset="0"/>
              </a:rPr>
              <a:t>- Giáo dục trẻ biết giữ gìn trường lớp, nhà ở sạch sẽ, biết kính trọng, lễ phép với các bác thợ xây.  </a:t>
            </a:r>
          </a:p>
          <a:p>
            <a:pPr algn="just">
              <a:lnSpc>
                <a:spcPct val="150000"/>
              </a:lnSpc>
              <a:spcBef>
                <a:spcPts val="300"/>
              </a:spcBef>
              <a:spcAft>
                <a:spcPts val="0"/>
              </a:spcAft>
            </a:pPr>
            <a:r>
              <a:rPr lang="nl-NL" b="1" dirty="0" smtClean="0">
                <a:solidFill>
                  <a:srgbClr val="FF0000"/>
                </a:solidFill>
                <a:effectLst/>
                <a:latin typeface="Times New Roman" pitchFamily="18" charset="0"/>
                <a:ea typeface="Calibri"/>
                <a:cs typeface="Times New Roman" pitchFamily="18" charset="0"/>
              </a:rPr>
              <a:t>II. C</a:t>
            </a:r>
            <a:r>
              <a:rPr lang="vi-VN" b="1" dirty="0" smtClean="0">
                <a:solidFill>
                  <a:srgbClr val="FF0000"/>
                </a:solidFill>
                <a:effectLst/>
                <a:latin typeface="Times New Roman" pitchFamily="18" charset="0"/>
                <a:ea typeface="Calibri"/>
                <a:cs typeface="Times New Roman" pitchFamily="18" charset="0"/>
              </a:rPr>
              <a:t>HUẨN BỊ</a:t>
            </a:r>
            <a:endParaRPr lang="en-US" b="1" dirty="0" smtClean="0">
              <a:solidFill>
                <a:srgbClr val="FF0000"/>
              </a:solidFill>
              <a:effectLst/>
              <a:latin typeface="Times New Roman" pitchFamily="18" charset="0"/>
              <a:ea typeface="Times New Roman"/>
              <a:cs typeface="Times New Roman" pitchFamily="18" charset="0"/>
            </a:endParaRPr>
          </a:p>
          <a:p>
            <a:pPr algn="just">
              <a:lnSpc>
                <a:spcPct val="150000"/>
              </a:lnSpc>
              <a:spcBef>
                <a:spcPts val="300"/>
              </a:spcBef>
              <a:spcAft>
                <a:spcPts val="0"/>
              </a:spcAft>
            </a:pPr>
            <a:r>
              <a:rPr lang="nl-NL" b="1" i="1" dirty="0" smtClean="0">
                <a:solidFill>
                  <a:srgbClr val="FF0000"/>
                </a:solidFill>
                <a:effectLst/>
                <a:latin typeface="Times New Roman" pitchFamily="18" charset="0"/>
                <a:ea typeface="Calibri"/>
                <a:cs typeface="Times New Roman" pitchFamily="18" charset="0"/>
              </a:rPr>
              <a:t>1. Đồ dùng cho giáo viên và trẻ</a:t>
            </a:r>
            <a:r>
              <a:rPr lang="vi-VN" b="1" i="1" dirty="0" smtClean="0">
                <a:solidFill>
                  <a:srgbClr val="FF0000"/>
                </a:solidFill>
                <a:effectLst/>
                <a:latin typeface="Times New Roman" pitchFamily="18" charset="0"/>
                <a:ea typeface="Calibri"/>
                <a:cs typeface="Times New Roman" pitchFamily="18" charset="0"/>
              </a:rPr>
              <a:t>:</a:t>
            </a:r>
            <a:endParaRPr lang="en-US" b="1" dirty="0" smtClean="0">
              <a:solidFill>
                <a:srgbClr val="FF0000"/>
              </a:solidFill>
              <a:effectLst/>
              <a:latin typeface="Times New Roman" pitchFamily="18" charset="0"/>
              <a:ea typeface="Times New Roman"/>
              <a:cs typeface="Times New Roman" pitchFamily="18" charset="0"/>
            </a:endParaRPr>
          </a:p>
          <a:p>
            <a:pPr>
              <a:lnSpc>
                <a:spcPct val="150000"/>
              </a:lnSpc>
              <a:spcAft>
                <a:spcPts val="0"/>
              </a:spcAft>
            </a:pPr>
            <a:r>
              <a:rPr lang="en-US" b="1" dirty="0" smtClean="0">
                <a:solidFill>
                  <a:srgbClr val="FF0000"/>
                </a:solidFill>
                <a:effectLst/>
                <a:latin typeface="Times New Roman" pitchFamily="18" charset="0"/>
                <a:ea typeface="Times New Roman"/>
                <a:cs typeface="Times New Roman" pitchFamily="18" charset="0"/>
              </a:rPr>
              <a:t>- Tranh minh họa bài thơ “Em làm thợ xây”</a:t>
            </a:r>
          </a:p>
          <a:p>
            <a:pPr>
              <a:lnSpc>
                <a:spcPct val="150000"/>
              </a:lnSpc>
              <a:spcBef>
                <a:spcPts val="300"/>
              </a:spcBef>
              <a:spcAft>
                <a:spcPts val="0"/>
              </a:spcAft>
            </a:pPr>
            <a:r>
              <a:rPr lang="en-US" b="1" dirty="0" smtClean="0">
                <a:solidFill>
                  <a:srgbClr val="FF0000"/>
                </a:solidFill>
                <a:effectLst/>
                <a:latin typeface="Times New Roman" pitchFamily="18" charset="0"/>
                <a:ea typeface="Times New Roman"/>
                <a:cs typeface="Times New Roman" pitchFamily="18" charset="0"/>
              </a:rPr>
              <a:t>- Nhạc bài “Cháu yêu cô chú công nhân”</a:t>
            </a:r>
            <a:endParaRPr lang="en-US" b="1" dirty="0">
              <a:solidFill>
                <a:srgbClr val="FF0000"/>
              </a:solidFill>
              <a:effectLst/>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3032346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anim calcmode="lin" valueType="num">
                                      <p:cBhvr>
                                        <p:cTn id="8" dur="2000" fill="hold"/>
                                        <p:tgtEl>
                                          <p:spTgt spid="7"/>
                                        </p:tgtEl>
                                        <p:attrNameLst>
                                          <p:attrName>ppt_w</p:attrName>
                                        </p:attrNameLst>
                                      </p:cBhvr>
                                      <p:tavLst>
                                        <p:tav tm="0" fmla="#ppt_w*sin(2.5*pi*$)">
                                          <p:val>
                                            <p:fltVal val="0"/>
                                          </p:val>
                                        </p:tav>
                                        <p:tav tm="100000">
                                          <p:val>
                                            <p:fltVal val="1"/>
                                          </p:val>
                                        </p:tav>
                                      </p:tavLst>
                                    </p:anim>
                                    <p:anim calcmode="lin" valueType="num">
                                      <p:cBhvr>
                                        <p:cTn id="9" dur="2000" fill="hold"/>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782" y="13855"/>
            <a:ext cx="9144000" cy="6864927"/>
          </a:xfrm>
        </p:spPr>
      </p:pic>
      <p:sp>
        <p:nvSpPr>
          <p:cNvPr id="5" name="Rectangle 4"/>
          <p:cNvSpPr/>
          <p:nvPr/>
        </p:nvSpPr>
        <p:spPr>
          <a:xfrm>
            <a:off x="748865" y="228600"/>
            <a:ext cx="7321556" cy="923330"/>
          </a:xfrm>
          <a:prstGeom prst="rect">
            <a:avLst/>
          </a:prstGeom>
          <a:noFill/>
        </p:spPr>
        <p:txBody>
          <a:bodyPr wrap="none" lIns="91440" tIns="45720" rIns="91440" bIns="45720">
            <a:spAutoFit/>
          </a:bodyPr>
          <a:lstStyle/>
          <a:p>
            <a:pPr algn="ctr"/>
            <a:r>
              <a:rPr lang="en-US"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1. Ổn định tổ chức</a:t>
            </a:r>
            <a:endParaRPr lang="en-US"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endParaRPr>
          </a:p>
        </p:txBody>
      </p:sp>
      <p:sp>
        <p:nvSpPr>
          <p:cNvPr id="6" name="Rectangle 5"/>
          <p:cNvSpPr/>
          <p:nvPr/>
        </p:nvSpPr>
        <p:spPr>
          <a:xfrm>
            <a:off x="990599" y="1397675"/>
            <a:ext cx="7079821" cy="3785652"/>
          </a:xfrm>
          <a:prstGeom prst="rect">
            <a:avLst/>
          </a:prstGeom>
        </p:spPr>
        <p:txBody>
          <a:bodyPr wrap="square">
            <a:spAutoFit/>
          </a:bodyPr>
          <a:lstStyle/>
          <a:p>
            <a:pPr>
              <a:lnSpc>
                <a:spcPct val="200000"/>
              </a:lnSpc>
              <a:spcAft>
                <a:spcPts val="0"/>
              </a:spcAft>
            </a:pPr>
            <a:r>
              <a:rPr lang="en-US" sz="2400" b="1" dirty="0" smtClean="0">
                <a:solidFill>
                  <a:srgbClr val="FF0000"/>
                </a:solidFill>
                <a:effectLst/>
                <a:latin typeface="Times New Roman" pitchFamily="18" charset="0"/>
                <a:ea typeface="Times New Roman"/>
                <a:cs typeface="Times New Roman" pitchFamily="18" charset="0"/>
              </a:rPr>
              <a:t>- Cô cùng trẻ hát “Cháu yêu cô chú công nhân”	</a:t>
            </a:r>
            <a:endParaRPr lang="en-US" sz="2400" b="1" dirty="0">
              <a:solidFill>
                <a:srgbClr val="FF0000"/>
              </a:solidFill>
              <a:latin typeface="Times New Roman" pitchFamily="18" charset="0"/>
              <a:ea typeface="Times New Roman"/>
              <a:cs typeface="Times New Roman" pitchFamily="18" charset="0"/>
            </a:endParaRPr>
          </a:p>
          <a:p>
            <a:pPr>
              <a:lnSpc>
                <a:spcPct val="200000"/>
              </a:lnSpc>
              <a:spcAft>
                <a:spcPts val="0"/>
              </a:spcAft>
            </a:pPr>
            <a:r>
              <a:rPr lang="en-US" sz="2400" b="1" dirty="0" smtClean="0">
                <a:solidFill>
                  <a:srgbClr val="FF0000"/>
                </a:solidFill>
                <a:effectLst/>
                <a:latin typeface="Times New Roman" pitchFamily="18" charset="0"/>
                <a:ea typeface="Times New Roman"/>
                <a:cs typeface="Times New Roman" pitchFamily="18" charset="0"/>
              </a:rPr>
              <a:t>- Cô đàm thoại với trẻ về bài hát:</a:t>
            </a:r>
          </a:p>
          <a:p>
            <a:pPr>
              <a:lnSpc>
                <a:spcPct val="200000"/>
              </a:lnSpc>
              <a:spcAft>
                <a:spcPts val="0"/>
              </a:spcAft>
            </a:pPr>
            <a:r>
              <a:rPr lang="en-US" sz="2400" b="1" dirty="0" smtClean="0">
                <a:solidFill>
                  <a:srgbClr val="FF0000"/>
                </a:solidFill>
                <a:effectLst/>
                <a:latin typeface="Times New Roman" pitchFamily="18" charset="0"/>
                <a:ea typeface="Times New Roman"/>
                <a:cs typeface="Times New Roman" pitchFamily="18" charset="0"/>
              </a:rPr>
              <a:t>+ Các con vừa hát bài gì?</a:t>
            </a:r>
          </a:p>
          <a:p>
            <a:pPr>
              <a:lnSpc>
                <a:spcPct val="200000"/>
              </a:lnSpc>
              <a:spcAft>
                <a:spcPts val="0"/>
              </a:spcAft>
            </a:pPr>
            <a:r>
              <a:rPr lang="en-US" sz="2400" b="1" dirty="0" smtClean="0">
                <a:solidFill>
                  <a:srgbClr val="FF0000"/>
                </a:solidFill>
                <a:effectLst/>
                <a:latin typeface="Times New Roman" pitchFamily="18" charset="0"/>
                <a:ea typeface="Times New Roman"/>
                <a:cs typeface="Times New Roman" pitchFamily="18" charset="0"/>
              </a:rPr>
              <a:t>+ Bài hát có nhắc đến ai?</a:t>
            </a:r>
          </a:p>
          <a:p>
            <a:pPr>
              <a:lnSpc>
                <a:spcPct val="200000"/>
              </a:lnSpc>
              <a:spcAft>
                <a:spcPts val="0"/>
              </a:spcAft>
            </a:pPr>
            <a:r>
              <a:rPr lang="en-US" sz="2400" b="1" dirty="0" smtClean="0">
                <a:solidFill>
                  <a:srgbClr val="FF0000"/>
                </a:solidFill>
                <a:effectLst/>
                <a:latin typeface="Times New Roman" pitchFamily="18" charset="0"/>
                <a:ea typeface="Times New Roman"/>
                <a:cs typeface="Times New Roman" pitchFamily="18" charset="0"/>
              </a:rPr>
              <a:t>+ Cô  đố các con biết ai đã xây nhà cho chúng ta ở?</a:t>
            </a:r>
            <a:endParaRPr lang="en-US" sz="2400" b="1" dirty="0">
              <a:solidFill>
                <a:srgbClr val="FF0000"/>
              </a:solidFill>
              <a:effectLst/>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4204132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5"/>
                                        </p:tgtEl>
                                        <p:attrNameLst>
                                          <p:attrName>ppt_x</p:attrName>
                                          <p:attrName>ppt_y</p:attrName>
                                        </p:attrNameLst>
                                      </p:cBhvr>
                                    </p:animMotion>
                                    <p:animRot by="1500000">
                                      <p:cBhvr>
                                        <p:cTn id="7" dur="125" fill="hold">
                                          <p:stCondLst>
                                            <p:cond delay="0"/>
                                          </p:stCondLst>
                                        </p:cTn>
                                        <p:tgtEl>
                                          <p:spTgt spid="5"/>
                                        </p:tgtEl>
                                        <p:attrNameLst>
                                          <p:attrName>r</p:attrName>
                                        </p:attrNameLst>
                                      </p:cBhvr>
                                    </p:animRot>
                                    <p:animRot by="-1500000">
                                      <p:cBhvr>
                                        <p:cTn id="8" dur="125" fill="hold">
                                          <p:stCondLst>
                                            <p:cond delay="125"/>
                                          </p:stCondLst>
                                        </p:cTn>
                                        <p:tgtEl>
                                          <p:spTgt spid="5"/>
                                        </p:tgtEl>
                                        <p:attrNameLst>
                                          <p:attrName>r</p:attrName>
                                        </p:attrNameLst>
                                      </p:cBhvr>
                                    </p:animRot>
                                    <p:animRot by="-1500000">
                                      <p:cBhvr>
                                        <p:cTn id="9" dur="125" fill="hold">
                                          <p:stCondLst>
                                            <p:cond delay="250"/>
                                          </p:stCondLst>
                                        </p:cTn>
                                        <p:tgtEl>
                                          <p:spTgt spid="5"/>
                                        </p:tgtEl>
                                        <p:attrNameLst>
                                          <p:attrName>r</p:attrName>
                                        </p:attrNameLst>
                                      </p:cBhvr>
                                    </p:animRot>
                                    <p:animRot by="1500000">
                                      <p:cBhvr>
                                        <p:cTn id="10" dur="125" fill="hold">
                                          <p:stCondLst>
                                            <p:cond delay="375"/>
                                          </p:stCondLst>
                                        </p:cTn>
                                        <p:tgtEl>
                                          <p:spTgt spid="5"/>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arn(inVertical)">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399" y="0"/>
            <a:ext cx="9296400" cy="6858000"/>
          </a:xfrm>
        </p:spPr>
      </p:pic>
      <p:sp>
        <p:nvSpPr>
          <p:cNvPr id="5" name="Rectangle 4"/>
          <p:cNvSpPr/>
          <p:nvPr/>
        </p:nvSpPr>
        <p:spPr>
          <a:xfrm>
            <a:off x="1057293" y="381000"/>
            <a:ext cx="6289222" cy="923330"/>
          </a:xfrm>
          <a:prstGeom prst="rect">
            <a:avLst/>
          </a:prstGeom>
          <a:noFill/>
        </p:spPr>
        <p:txBody>
          <a:bodyPr wrap="none" lIns="91440" tIns="45720" rIns="91440" bIns="45720">
            <a:spAutoFit/>
          </a:bodyPr>
          <a:lstStyle/>
          <a:p>
            <a:pPr algn="ct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2.Giới thiệu bài </a:t>
            </a: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endParaRPr>
          </a:p>
        </p:txBody>
      </p:sp>
      <p:sp>
        <p:nvSpPr>
          <p:cNvPr id="7" name="Rectangle 6"/>
          <p:cNvSpPr/>
          <p:nvPr/>
        </p:nvSpPr>
        <p:spPr>
          <a:xfrm>
            <a:off x="762000" y="1905000"/>
            <a:ext cx="7315200" cy="2703241"/>
          </a:xfrm>
          <a:prstGeom prst="rect">
            <a:avLst/>
          </a:prstGeom>
        </p:spPr>
        <p:txBody>
          <a:bodyPr wrap="square">
            <a:spAutoFit/>
          </a:bodyPr>
          <a:lstStyle/>
          <a:p>
            <a:pPr>
              <a:lnSpc>
                <a:spcPct val="250000"/>
              </a:lnSpc>
              <a:spcAft>
                <a:spcPts val="0"/>
              </a:spcAft>
            </a:pPr>
            <a:r>
              <a:rPr lang="vi-VN" sz="2400" b="1" dirty="0" smtClean="0">
                <a:solidFill>
                  <a:srgbClr val="FF0000"/>
                </a:solidFill>
                <a:effectLst/>
                <a:latin typeface="Times New Roman"/>
                <a:ea typeface="Times New Roman"/>
                <a:cs typeface="Times New Roman"/>
              </a:rPr>
              <a:t>- </a:t>
            </a:r>
            <a:r>
              <a:rPr lang="nl-NL" sz="2400" b="1" dirty="0" smtClean="0">
                <a:solidFill>
                  <a:srgbClr val="FF0000"/>
                </a:solidFill>
                <a:effectLst/>
                <a:latin typeface="Times New Roman"/>
                <a:ea typeface="Times New Roman"/>
                <a:cs typeface="Times New Roman"/>
              </a:rPr>
              <a:t>Cô cũng biết 1 bạn làm thợ xây rất giỏi trong bài thơ “Em làm thợ xây” của chú Hoàng Dân. Các con hãy lắng nghe cô Loan đọc nhé!</a:t>
            </a:r>
            <a:endParaRPr lang="en-US" sz="2400" b="1" dirty="0">
              <a:solidFill>
                <a:srgbClr val="FF0000"/>
              </a:solidFill>
              <a:effectLst/>
              <a:latin typeface=".VnTime"/>
              <a:ea typeface="Times New Roman"/>
              <a:cs typeface="Times New Roman"/>
            </a:endParaRPr>
          </a:p>
        </p:txBody>
      </p:sp>
    </p:spTree>
    <p:extLst>
      <p:ext uri="{BB962C8B-B14F-4D97-AF65-F5344CB8AC3E}">
        <p14:creationId xmlns:p14="http://schemas.microsoft.com/office/powerpoint/2010/main" val="728605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5"/>
                                        </p:tgtEl>
                                        <p:attrNameLst>
                                          <p:attrName>ppt_x</p:attrName>
                                          <p:attrName>ppt_y</p:attrName>
                                        </p:attrNameLst>
                                      </p:cBhvr>
                                    </p:animMotion>
                                    <p:animRot by="1500000">
                                      <p:cBhvr>
                                        <p:cTn id="7" dur="125" fill="hold">
                                          <p:stCondLst>
                                            <p:cond delay="0"/>
                                          </p:stCondLst>
                                        </p:cTn>
                                        <p:tgtEl>
                                          <p:spTgt spid="5"/>
                                        </p:tgtEl>
                                        <p:attrNameLst>
                                          <p:attrName>r</p:attrName>
                                        </p:attrNameLst>
                                      </p:cBhvr>
                                    </p:animRot>
                                    <p:animRot by="-1500000">
                                      <p:cBhvr>
                                        <p:cTn id="8" dur="125" fill="hold">
                                          <p:stCondLst>
                                            <p:cond delay="125"/>
                                          </p:stCondLst>
                                        </p:cTn>
                                        <p:tgtEl>
                                          <p:spTgt spid="5"/>
                                        </p:tgtEl>
                                        <p:attrNameLst>
                                          <p:attrName>r</p:attrName>
                                        </p:attrNameLst>
                                      </p:cBhvr>
                                    </p:animRot>
                                    <p:animRot by="-1500000">
                                      <p:cBhvr>
                                        <p:cTn id="9" dur="125" fill="hold">
                                          <p:stCondLst>
                                            <p:cond delay="250"/>
                                          </p:stCondLst>
                                        </p:cTn>
                                        <p:tgtEl>
                                          <p:spTgt spid="5"/>
                                        </p:tgtEl>
                                        <p:attrNameLst>
                                          <p:attrName>r</p:attrName>
                                        </p:attrNameLst>
                                      </p:cBhvr>
                                    </p:animRot>
                                    <p:animRot by="1500000">
                                      <p:cBhvr>
                                        <p:cTn id="10" dur="125" fill="hold">
                                          <p:stCondLst>
                                            <p:cond delay="375"/>
                                          </p:stCondLst>
                                        </p:cTn>
                                        <p:tgtEl>
                                          <p:spTgt spid="5"/>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34" presetClass="emph" presetSubtype="0" fill="hold" grpId="0" nodeType="clickEffect">
                                  <p:stCondLst>
                                    <p:cond delay="0"/>
                                  </p:stCondLst>
                                  <p:iterate type="lt">
                                    <p:tmPct val="10000"/>
                                  </p:iterate>
                                  <p:childTnLst>
                                    <p:animMotion origin="layout" path="M 0.0 0.0 L 0.0 -0.07213" pathEditMode="relative" ptsTypes="">
                                      <p:cBhvr>
                                        <p:cTn id="14" dur="250" accel="50000" decel="50000" autoRev="1" fill="hold">
                                          <p:stCondLst>
                                            <p:cond delay="0"/>
                                          </p:stCondLst>
                                        </p:cTn>
                                        <p:tgtEl>
                                          <p:spTgt spid="7"/>
                                        </p:tgtEl>
                                        <p:attrNameLst>
                                          <p:attrName>ppt_x</p:attrName>
                                          <p:attrName>ppt_y</p:attrName>
                                        </p:attrNameLst>
                                      </p:cBhvr>
                                    </p:animMotion>
                                    <p:animRot by="1500000">
                                      <p:cBhvr>
                                        <p:cTn id="15" dur="125" fill="hold">
                                          <p:stCondLst>
                                            <p:cond delay="0"/>
                                          </p:stCondLst>
                                        </p:cTn>
                                        <p:tgtEl>
                                          <p:spTgt spid="7"/>
                                        </p:tgtEl>
                                        <p:attrNameLst>
                                          <p:attrName>r</p:attrName>
                                        </p:attrNameLst>
                                      </p:cBhvr>
                                    </p:animRot>
                                    <p:animRot by="-1500000">
                                      <p:cBhvr>
                                        <p:cTn id="16" dur="125" fill="hold">
                                          <p:stCondLst>
                                            <p:cond delay="125"/>
                                          </p:stCondLst>
                                        </p:cTn>
                                        <p:tgtEl>
                                          <p:spTgt spid="7"/>
                                        </p:tgtEl>
                                        <p:attrNameLst>
                                          <p:attrName>r</p:attrName>
                                        </p:attrNameLst>
                                      </p:cBhvr>
                                    </p:animRot>
                                    <p:animRot by="-1500000">
                                      <p:cBhvr>
                                        <p:cTn id="17" dur="125" fill="hold">
                                          <p:stCondLst>
                                            <p:cond delay="250"/>
                                          </p:stCondLst>
                                        </p:cTn>
                                        <p:tgtEl>
                                          <p:spTgt spid="7"/>
                                        </p:tgtEl>
                                        <p:attrNameLst>
                                          <p:attrName>r</p:attrName>
                                        </p:attrNameLst>
                                      </p:cBhvr>
                                    </p:animRot>
                                    <p:animRot by="1500000">
                                      <p:cBhvr>
                                        <p:cTn id="18" dur="125" fill="hold">
                                          <p:stCondLst>
                                            <p:cond delay="375"/>
                                          </p:stCondLst>
                                        </p:cTn>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0"/>
            <a:ext cx="9144000" cy="6858000"/>
          </a:xfrm>
        </p:spPr>
      </p:pic>
      <p:sp>
        <p:nvSpPr>
          <p:cNvPr id="5" name="Rectangle 4"/>
          <p:cNvSpPr/>
          <p:nvPr/>
        </p:nvSpPr>
        <p:spPr>
          <a:xfrm>
            <a:off x="1398770" y="228600"/>
            <a:ext cx="5391220" cy="923330"/>
          </a:xfrm>
          <a:prstGeom prst="rect">
            <a:avLst/>
          </a:prstGeom>
          <a:noFill/>
        </p:spPr>
        <p:txBody>
          <a:bodyPr wrap="none" lIns="91440" tIns="45720" rIns="91440" bIns="45720">
            <a:spAutoFit/>
          </a:bodyPr>
          <a:lstStyle/>
          <a:p>
            <a:pPr algn="ctr"/>
            <a:r>
              <a:rPr lang="en-US"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3. HƯỚNG DẪN </a:t>
            </a:r>
            <a:endParaRPr lang="en-US"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endParaRPr>
          </a:p>
        </p:txBody>
      </p:sp>
      <p:sp>
        <p:nvSpPr>
          <p:cNvPr id="6" name="TextBox 5"/>
          <p:cNvSpPr txBox="1"/>
          <p:nvPr/>
        </p:nvSpPr>
        <p:spPr>
          <a:xfrm>
            <a:off x="609600" y="1295400"/>
            <a:ext cx="7653634" cy="584775"/>
          </a:xfrm>
          <a:prstGeom prst="rect">
            <a:avLst/>
          </a:prstGeom>
          <a:noFill/>
        </p:spPr>
        <p:txBody>
          <a:bodyPr wrap="none" rtlCol="0">
            <a:spAutoFit/>
          </a:bodyPr>
          <a:lstStyle/>
          <a:p>
            <a:r>
              <a:rPr lang="en-US" sz="3200" b="1" dirty="0" smtClean="0">
                <a:latin typeface="Times New Roman" pitchFamily="18" charset="0"/>
                <a:cs typeface="Times New Roman" pitchFamily="18" charset="0"/>
              </a:rPr>
              <a:t>HOẠT ĐỘNG 1 : Cô đọc thơ cho trẻ nghe </a:t>
            </a:r>
            <a:endParaRPr lang="en-US" sz="3200" b="1" dirty="0">
              <a:latin typeface="Times New Roman" pitchFamily="18" charset="0"/>
              <a:cs typeface="Times New Roman" pitchFamily="18" charset="0"/>
            </a:endParaRPr>
          </a:p>
        </p:txBody>
      </p:sp>
    </p:spTree>
    <p:extLst>
      <p:ext uri="{BB962C8B-B14F-4D97-AF65-F5344CB8AC3E}">
        <p14:creationId xmlns:p14="http://schemas.microsoft.com/office/powerpoint/2010/main" val="2721298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0"/>
            <a:ext cx="9144000" cy="6858000"/>
          </a:xfrm>
        </p:spPr>
      </p:pic>
      <p:sp>
        <p:nvSpPr>
          <p:cNvPr id="5" name="Rectangle 4"/>
          <p:cNvSpPr/>
          <p:nvPr/>
        </p:nvSpPr>
        <p:spPr>
          <a:xfrm>
            <a:off x="533400" y="0"/>
            <a:ext cx="8382000" cy="6617196"/>
          </a:xfrm>
          <a:prstGeom prst="rect">
            <a:avLst/>
          </a:prstGeom>
        </p:spPr>
        <p:txBody>
          <a:bodyPr wrap="square">
            <a:spAutoFit/>
          </a:bodyPr>
          <a:lstStyle/>
          <a:p>
            <a:pPr algn="ctr">
              <a:lnSpc>
                <a:spcPct val="200000"/>
              </a:lnSpc>
            </a:pPr>
            <a:r>
              <a:rPr lang="vi-VN" sz="3200" b="1" dirty="0">
                <a:solidFill>
                  <a:srgbClr val="FF0000"/>
                </a:solidFill>
                <a:latin typeface="Times New Roman" pitchFamily="18" charset="0"/>
                <a:cs typeface="Times New Roman" pitchFamily="18" charset="0"/>
              </a:rPr>
              <a:t>Em làm thợ </a:t>
            </a:r>
            <a:r>
              <a:rPr lang="vi-VN" sz="3200" b="1" dirty="0" smtClean="0">
                <a:solidFill>
                  <a:srgbClr val="FF0000"/>
                </a:solidFill>
                <a:latin typeface="Times New Roman" pitchFamily="18" charset="0"/>
                <a:cs typeface="Times New Roman" pitchFamily="18" charset="0"/>
              </a:rPr>
              <a:t>xây</a:t>
            </a:r>
            <a:r>
              <a:rPr lang="vi-VN" b="1" dirty="0" smtClean="0">
                <a:solidFill>
                  <a:srgbClr val="FF0000"/>
                </a:solidFill>
                <a:latin typeface="Times New Roman" pitchFamily="18" charset="0"/>
                <a:cs typeface="Times New Roman" pitchFamily="18" charset="0"/>
              </a:rPr>
              <a:t/>
            </a:r>
            <a:br>
              <a:rPr lang="vi-VN" b="1" dirty="0" smtClean="0">
                <a:solidFill>
                  <a:srgbClr val="FF0000"/>
                </a:solidFill>
                <a:latin typeface="Times New Roman" pitchFamily="18" charset="0"/>
                <a:cs typeface="Times New Roman" pitchFamily="18" charset="0"/>
              </a:rPr>
            </a:br>
            <a:r>
              <a:rPr lang="vi-VN" b="1" dirty="0">
                <a:solidFill>
                  <a:srgbClr val="002060"/>
                </a:solidFill>
                <a:latin typeface="Times New Roman" pitchFamily="18" charset="0"/>
                <a:cs typeface="Times New Roman" pitchFamily="18" charset="0"/>
              </a:rPr>
              <a:t>  Em làm chú thợ</a:t>
            </a:r>
            <a:r>
              <a:rPr lang="vi-VN" b="1" dirty="0" smtClean="0">
                <a:solidFill>
                  <a:srgbClr val="002060"/>
                </a:solidFill>
                <a:latin typeface="Times New Roman" pitchFamily="18" charset="0"/>
                <a:cs typeface="Times New Roman" pitchFamily="18" charset="0"/>
              </a:rPr>
              <a:t/>
            </a:r>
            <a:br>
              <a:rPr lang="vi-VN" b="1" dirty="0" smtClean="0">
                <a:solidFill>
                  <a:srgbClr val="002060"/>
                </a:solidFill>
                <a:latin typeface="Times New Roman" pitchFamily="18" charset="0"/>
                <a:cs typeface="Times New Roman" pitchFamily="18" charset="0"/>
              </a:rPr>
            </a:br>
            <a:r>
              <a:rPr lang="vi-VN" b="1" dirty="0">
                <a:solidFill>
                  <a:srgbClr val="002060"/>
                </a:solidFill>
                <a:latin typeface="Times New Roman" pitchFamily="18" charset="0"/>
                <a:cs typeface="Times New Roman" pitchFamily="18" charset="0"/>
              </a:rPr>
              <a:t>       Xây những ngôi nhà</a:t>
            </a:r>
            <a:r>
              <a:rPr lang="vi-VN" b="1" dirty="0" smtClean="0">
                <a:solidFill>
                  <a:srgbClr val="002060"/>
                </a:solidFill>
                <a:latin typeface="Times New Roman" pitchFamily="18" charset="0"/>
                <a:cs typeface="Times New Roman" pitchFamily="18" charset="0"/>
              </a:rPr>
              <a:t/>
            </a:r>
            <a:br>
              <a:rPr lang="vi-VN" b="1" dirty="0" smtClean="0">
                <a:solidFill>
                  <a:srgbClr val="002060"/>
                </a:solidFill>
                <a:latin typeface="Times New Roman" pitchFamily="18" charset="0"/>
                <a:cs typeface="Times New Roman" pitchFamily="18" charset="0"/>
              </a:rPr>
            </a:br>
            <a:r>
              <a:rPr lang="vi-VN" b="1" dirty="0">
                <a:solidFill>
                  <a:srgbClr val="002060"/>
                </a:solidFill>
                <a:latin typeface="Times New Roman" pitchFamily="18" charset="0"/>
                <a:cs typeface="Times New Roman" pitchFamily="18" charset="0"/>
              </a:rPr>
              <a:t> Cho bà, cho mẹ</a:t>
            </a:r>
            <a:r>
              <a:rPr lang="vi-VN" b="1" dirty="0" smtClean="0">
                <a:solidFill>
                  <a:srgbClr val="002060"/>
                </a:solidFill>
                <a:latin typeface="Times New Roman" pitchFamily="18" charset="0"/>
                <a:cs typeface="Times New Roman" pitchFamily="18" charset="0"/>
              </a:rPr>
              <a:t/>
            </a:r>
            <a:br>
              <a:rPr lang="vi-VN" b="1" dirty="0" smtClean="0">
                <a:solidFill>
                  <a:srgbClr val="002060"/>
                </a:solidFill>
                <a:latin typeface="Times New Roman" pitchFamily="18" charset="0"/>
                <a:cs typeface="Times New Roman" pitchFamily="18" charset="0"/>
              </a:rPr>
            </a:br>
            <a:r>
              <a:rPr lang="vi-VN" b="1" dirty="0">
                <a:solidFill>
                  <a:srgbClr val="002060"/>
                </a:solidFill>
                <a:latin typeface="Times New Roman" pitchFamily="18" charset="0"/>
                <a:cs typeface="Times New Roman" pitchFamily="18" charset="0"/>
              </a:rPr>
              <a:t>   Cho chị, cho cha.</a:t>
            </a:r>
            <a:r>
              <a:rPr lang="vi-VN" b="1" dirty="0" smtClean="0">
                <a:solidFill>
                  <a:srgbClr val="002060"/>
                </a:solidFill>
                <a:latin typeface="Times New Roman" pitchFamily="18" charset="0"/>
                <a:cs typeface="Times New Roman" pitchFamily="18" charset="0"/>
              </a:rPr>
              <a:t/>
            </a:r>
            <a:br>
              <a:rPr lang="vi-VN" b="1" dirty="0" smtClean="0">
                <a:solidFill>
                  <a:srgbClr val="002060"/>
                </a:solidFill>
                <a:latin typeface="Times New Roman" pitchFamily="18" charset="0"/>
                <a:cs typeface="Times New Roman" pitchFamily="18" charset="0"/>
              </a:rPr>
            </a:br>
            <a:r>
              <a:rPr lang="vi-VN" b="1" dirty="0">
                <a:solidFill>
                  <a:srgbClr val="002060"/>
                </a:solidFill>
                <a:latin typeface="Times New Roman" pitchFamily="18" charset="0"/>
                <a:cs typeface="Times New Roman" pitchFamily="18" charset="0"/>
              </a:rPr>
              <a:t>   Nhà xây đẹp ghê</a:t>
            </a:r>
            <a:r>
              <a:rPr lang="vi-VN" b="1" dirty="0" smtClean="0">
                <a:solidFill>
                  <a:srgbClr val="002060"/>
                </a:solidFill>
                <a:latin typeface="Times New Roman" pitchFamily="18" charset="0"/>
                <a:cs typeface="Times New Roman" pitchFamily="18" charset="0"/>
              </a:rPr>
              <a:t/>
            </a:r>
            <a:br>
              <a:rPr lang="vi-VN" b="1" dirty="0" smtClean="0">
                <a:solidFill>
                  <a:srgbClr val="002060"/>
                </a:solidFill>
                <a:latin typeface="Times New Roman" pitchFamily="18" charset="0"/>
                <a:cs typeface="Times New Roman" pitchFamily="18" charset="0"/>
              </a:rPr>
            </a:br>
            <a:r>
              <a:rPr lang="vi-VN" b="1" dirty="0">
                <a:solidFill>
                  <a:srgbClr val="002060"/>
                </a:solidFill>
                <a:latin typeface="Times New Roman" pitchFamily="18" charset="0"/>
                <a:cs typeface="Times New Roman" pitchFamily="18" charset="0"/>
              </a:rPr>
              <a:t>     Tay cầm dao gạch</a:t>
            </a:r>
            <a:r>
              <a:rPr lang="vi-VN" b="1" dirty="0" smtClean="0">
                <a:solidFill>
                  <a:srgbClr val="002060"/>
                </a:solidFill>
                <a:latin typeface="Times New Roman" pitchFamily="18" charset="0"/>
                <a:cs typeface="Times New Roman" pitchFamily="18" charset="0"/>
              </a:rPr>
              <a:t/>
            </a:r>
            <a:br>
              <a:rPr lang="vi-VN" b="1" dirty="0" smtClean="0">
                <a:solidFill>
                  <a:srgbClr val="002060"/>
                </a:solidFill>
                <a:latin typeface="Times New Roman" pitchFamily="18" charset="0"/>
                <a:cs typeface="Times New Roman" pitchFamily="18" charset="0"/>
              </a:rPr>
            </a:br>
            <a:r>
              <a:rPr lang="vi-VN" b="1" dirty="0">
                <a:solidFill>
                  <a:srgbClr val="002060"/>
                </a:solidFill>
                <a:latin typeface="Times New Roman" pitchFamily="18" charset="0"/>
                <a:cs typeface="Times New Roman" pitchFamily="18" charset="0"/>
              </a:rPr>
              <a:t>          Tay nhanh thoăn thoắc</a:t>
            </a:r>
            <a:r>
              <a:rPr lang="vi-VN" b="1" dirty="0" smtClean="0">
                <a:solidFill>
                  <a:srgbClr val="002060"/>
                </a:solidFill>
                <a:latin typeface="Times New Roman" pitchFamily="18" charset="0"/>
                <a:cs typeface="Times New Roman" pitchFamily="18" charset="0"/>
              </a:rPr>
              <a:t/>
            </a:r>
            <a:br>
              <a:rPr lang="vi-VN" b="1" dirty="0" smtClean="0">
                <a:solidFill>
                  <a:srgbClr val="002060"/>
                </a:solidFill>
                <a:latin typeface="Times New Roman" pitchFamily="18" charset="0"/>
                <a:cs typeface="Times New Roman" pitchFamily="18" charset="0"/>
              </a:rPr>
            </a:br>
            <a:r>
              <a:rPr lang="vi-VN" b="1" dirty="0">
                <a:solidFill>
                  <a:srgbClr val="002060"/>
                </a:solidFill>
                <a:latin typeface="Times New Roman" pitchFamily="18" charset="0"/>
                <a:cs typeface="Times New Roman" pitchFamily="18" charset="0"/>
              </a:rPr>
              <a:t>  Như bác thợ nề</a:t>
            </a:r>
            <a:r>
              <a:rPr lang="vi-VN" b="1" dirty="0" smtClean="0">
                <a:solidFill>
                  <a:srgbClr val="002060"/>
                </a:solidFill>
                <a:latin typeface="Times New Roman" pitchFamily="18" charset="0"/>
                <a:cs typeface="Times New Roman" pitchFamily="18" charset="0"/>
              </a:rPr>
              <a:t>.</a:t>
            </a:r>
            <a:br>
              <a:rPr lang="vi-VN" b="1" dirty="0" smtClean="0">
                <a:solidFill>
                  <a:srgbClr val="002060"/>
                </a:solidFill>
                <a:latin typeface="Times New Roman" pitchFamily="18" charset="0"/>
                <a:cs typeface="Times New Roman" pitchFamily="18" charset="0"/>
              </a:rPr>
            </a:br>
            <a:r>
              <a:rPr lang="vi-VN" b="1" dirty="0">
                <a:solidFill>
                  <a:srgbClr val="002060"/>
                </a:solidFill>
                <a:latin typeface="Times New Roman" pitchFamily="18" charset="0"/>
                <a:cs typeface="Times New Roman" pitchFamily="18" charset="0"/>
              </a:rPr>
              <a:t>Em làm chú thợ</a:t>
            </a:r>
            <a:r>
              <a:rPr lang="vi-VN" b="1" dirty="0" smtClean="0">
                <a:solidFill>
                  <a:srgbClr val="002060"/>
                </a:solidFill>
                <a:latin typeface="Times New Roman" pitchFamily="18" charset="0"/>
                <a:cs typeface="Times New Roman" pitchFamily="18" charset="0"/>
              </a:rPr>
              <a:t/>
            </a:r>
            <a:br>
              <a:rPr lang="vi-VN" b="1" dirty="0" smtClean="0">
                <a:solidFill>
                  <a:srgbClr val="002060"/>
                </a:solidFill>
                <a:latin typeface="Times New Roman" pitchFamily="18" charset="0"/>
                <a:cs typeface="Times New Roman" pitchFamily="18" charset="0"/>
              </a:rPr>
            </a:br>
            <a:r>
              <a:rPr lang="vi-VN" b="1" dirty="0">
                <a:solidFill>
                  <a:srgbClr val="002060"/>
                </a:solidFill>
                <a:latin typeface="Times New Roman" pitchFamily="18" charset="0"/>
                <a:cs typeface="Times New Roman" pitchFamily="18" charset="0"/>
              </a:rPr>
              <a:t>Xây nhà vui ghê.</a:t>
            </a:r>
            <a:endParaRPr lang="en-US" b="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4254285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34" presetClass="emph" presetSubtype="0" fill="hold" nodeType="clickEffect">
                                  <p:stCondLst>
                                    <p:cond delay="0"/>
                                  </p:stCondLst>
                                  <p:iterate type="lt">
                                    <p:tmPct val="10000"/>
                                  </p:iterate>
                                  <p:childTnLst>
                                    <p:animMotion origin="layout" path="M 0.0 0.0 L 0.0 -0.07213" pathEditMode="relative" ptsTypes="">
                                      <p:cBhvr>
                                        <p:cTn id="14" dur="250" accel="50000" decel="50000" autoRev="1" fill="hold">
                                          <p:stCondLst>
                                            <p:cond delay="0"/>
                                          </p:stCondLst>
                                        </p:cTn>
                                        <p:tgtEl>
                                          <p:spTgt spid="5">
                                            <p:txEl>
                                              <p:pRg st="0" end="0"/>
                                            </p:txEl>
                                          </p:spTgt>
                                        </p:tgtEl>
                                        <p:attrNameLst>
                                          <p:attrName>ppt_x</p:attrName>
                                          <p:attrName>ppt_y</p:attrName>
                                        </p:attrNameLst>
                                      </p:cBhvr>
                                    </p:animMotion>
                                    <p:animRot by="1500000">
                                      <p:cBhvr>
                                        <p:cTn id="15" dur="125" fill="hold">
                                          <p:stCondLst>
                                            <p:cond delay="0"/>
                                          </p:stCondLst>
                                        </p:cTn>
                                        <p:tgtEl>
                                          <p:spTgt spid="5">
                                            <p:txEl>
                                              <p:pRg st="0" end="0"/>
                                            </p:txEl>
                                          </p:spTgt>
                                        </p:tgtEl>
                                        <p:attrNameLst>
                                          <p:attrName>r</p:attrName>
                                        </p:attrNameLst>
                                      </p:cBhvr>
                                    </p:animRot>
                                    <p:animRot by="-1500000">
                                      <p:cBhvr>
                                        <p:cTn id="16" dur="125" fill="hold">
                                          <p:stCondLst>
                                            <p:cond delay="125"/>
                                          </p:stCondLst>
                                        </p:cTn>
                                        <p:tgtEl>
                                          <p:spTgt spid="5">
                                            <p:txEl>
                                              <p:pRg st="0" end="0"/>
                                            </p:txEl>
                                          </p:spTgt>
                                        </p:tgtEl>
                                        <p:attrNameLst>
                                          <p:attrName>r</p:attrName>
                                        </p:attrNameLst>
                                      </p:cBhvr>
                                    </p:animRot>
                                    <p:animRot by="-1500000">
                                      <p:cBhvr>
                                        <p:cTn id="17" dur="125" fill="hold">
                                          <p:stCondLst>
                                            <p:cond delay="250"/>
                                          </p:stCondLst>
                                        </p:cTn>
                                        <p:tgtEl>
                                          <p:spTgt spid="5">
                                            <p:txEl>
                                              <p:pRg st="0" end="0"/>
                                            </p:txEl>
                                          </p:spTgt>
                                        </p:tgtEl>
                                        <p:attrNameLst>
                                          <p:attrName>r</p:attrName>
                                        </p:attrNameLst>
                                      </p:cBhvr>
                                    </p:animRot>
                                    <p:animRot by="1500000">
                                      <p:cBhvr>
                                        <p:cTn id="18" dur="125" fill="hold">
                                          <p:stCondLst>
                                            <p:cond delay="375"/>
                                          </p:stCondLst>
                                        </p:cTn>
                                        <p:tgtEl>
                                          <p:spTgt spid="5">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
            <a:ext cx="9067800" cy="5333999"/>
          </a:xfrm>
          <a:prstGeom prst="rect">
            <a:avLst/>
          </a:prstGeom>
        </p:spPr>
      </p:pic>
      <p:sp>
        <p:nvSpPr>
          <p:cNvPr id="6" name="Rectangle 5"/>
          <p:cNvSpPr/>
          <p:nvPr/>
        </p:nvSpPr>
        <p:spPr>
          <a:xfrm>
            <a:off x="2247900" y="5194995"/>
            <a:ext cx="4572000" cy="1704569"/>
          </a:xfrm>
          <a:prstGeom prst="rect">
            <a:avLst/>
          </a:prstGeom>
        </p:spPr>
        <p:txBody>
          <a:bodyPr>
            <a:spAutoFit/>
          </a:bodyPr>
          <a:lstStyle/>
          <a:p>
            <a:pPr algn="ctr">
              <a:lnSpc>
                <a:spcPct val="150000"/>
              </a:lnSpc>
            </a:pPr>
            <a:r>
              <a:rPr lang="en-US" b="1" i="0" dirty="0" smtClean="0">
                <a:solidFill>
                  <a:srgbClr val="000000"/>
                </a:solidFill>
                <a:effectLst/>
                <a:latin typeface="Times New Roman" pitchFamily="18" charset="0"/>
                <a:cs typeface="Times New Roman" pitchFamily="18" charset="0"/>
              </a:rPr>
              <a:t>Em làm chú thợ</a:t>
            </a: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i="0" dirty="0" smtClean="0">
                <a:solidFill>
                  <a:srgbClr val="000000"/>
                </a:solidFill>
                <a:effectLst/>
                <a:latin typeface="Times New Roman" pitchFamily="18" charset="0"/>
                <a:cs typeface="Times New Roman" pitchFamily="18" charset="0"/>
              </a:rPr>
              <a:t>       Xây những ngôi nhà</a:t>
            </a: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i="0" dirty="0" smtClean="0">
                <a:solidFill>
                  <a:srgbClr val="000000"/>
                </a:solidFill>
                <a:effectLst/>
                <a:latin typeface="Times New Roman" pitchFamily="18" charset="0"/>
                <a:cs typeface="Times New Roman" pitchFamily="18" charset="0"/>
              </a:rPr>
              <a:t> Cho bà, cho mẹ</a:t>
            </a: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i="0" dirty="0" smtClean="0">
                <a:solidFill>
                  <a:srgbClr val="000000"/>
                </a:solidFill>
                <a:effectLst/>
                <a:latin typeface="Times New Roman" pitchFamily="18" charset="0"/>
                <a:cs typeface="Times New Roman" pitchFamily="18" charset="0"/>
              </a:rPr>
              <a:t>   Cho chị, cho cha.</a:t>
            </a:r>
            <a:endParaRPr lang="en-US" b="1" dirty="0">
              <a:latin typeface="Times New Roman" pitchFamily="18" charset="0"/>
              <a:cs typeface="Times New Roman" pitchFamily="18" charset="0"/>
            </a:endParaRPr>
          </a:p>
        </p:txBody>
      </p:sp>
    </p:spTree>
    <p:extLst>
      <p:ext uri="{BB962C8B-B14F-4D97-AF65-F5344CB8AC3E}">
        <p14:creationId xmlns:p14="http://schemas.microsoft.com/office/powerpoint/2010/main" val="2393974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xit" presetSubtype="0" fill="hold" nodeType="clickEffect">
                                  <p:stCondLst>
                                    <p:cond delay="0"/>
                                  </p:stCondLst>
                                  <p:childTnLst>
                                    <p:animEffect transition="out" filter="fade">
                                      <p:cBhvr>
                                        <p:cTn id="6" dur="2000"/>
                                        <p:tgtEl>
                                          <p:spTgt spid="5"/>
                                        </p:tgtEl>
                                      </p:cBhvr>
                                    </p:animEffect>
                                    <p:anim calcmode="lin" valueType="num">
                                      <p:cBhvr>
                                        <p:cTn id="7" dur="2000"/>
                                        <p:tgtEl>
                                          <p:spTgt spid="5"/>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8" dur="2000"/>
                                        <p:tgtEl>
                                          <p:spTgt spid="5"/>
                                        </p:tgtEl>
                                        <p:attrNameLst>
                                          <p:attrName>ppt_h</p:attrName>
                                        </p:attrNameLst>
                                      </p:cBhvr>
                                      <p:tavLst>
                                        <p:tav tm="0">
                                          <p:val>
                                            <p:strVal val="ppt_h"/>
                                          </p:val>
                                        </p:tav>
                                        <p:tav tm="100000">
                                          <p:val>
                                            <p:strVal val="ppt_h"/>
                                          </p:val>
                                        </p:tav>
                                      </p:tavLst>
                                    </p:anim>
                                    <p:set>
                                      <p:cBhvr>
                                        <p:cTn id="9" dur="1" fill="hold">
                                          <p:stCondLst>
                                            <p:cond delay="1999"/>
                                          </p:stCondLst>
                                        </p:cTn>
                                        <p:tgtEl>
                                          <p:spTgt spid="5"/>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34" presetClass="emph" presetSubtype="0" fill="hold" grpId="0" nodeType="clickEffect">
                                  <p:stCondLst>
                                    <p:cond delay="0"/>
                                  </p:stCondLst>
                                  <p:iterate type="lt">
                                    <p:tmPct val="10000"/>
                                  </p:iterate>
                                  <p:childTnLst>
                                    <p:animMotion origin="layout" path="M 0.0 0.0 L 0.0 -0.07213" pathEditMode="relative" ptsTypes="">
                                      <p:cBhvr>
                                        <p:cTn id="13" dur="250" accel="50000" decel="50000" autoRev="1" fill="hold">
                                          <p:stCondLst>
                                            <p:cond delay="0"/>
                                          </p:stCondLst>
                                        </p:cTn>
                                        <p:tgtEl>
                                          <p:spTgt spid="6"/>
                                        </p:tgtEl>
                                        <p:attrNameLst>
                                          <p:attrName>ppt_x</p:attrName>
                                          <p:attrName>ppt_y</p:attrName>
                                        </p:attrNameLst>
                                      </p:cBhvr>
                                    </p:animMotion>
                                    <p:animRot by="1500000">
                                      <p:cBhvr>
                                        <p:cTn id="14" dur="125" fill="hold">
                                          <p:stCondLst>
                                            <p:cond delay="0"/>
                                          </p:stCondLst>
                                        </p:cTn>
                                        <p:tgtEl>
                                          <p:spTgt spid="6"/>
                                        </p:tgtEl>
                                        <p:attrNameLst>
                                          <p:attrName>r</p:attrName>
                                        </p:attrNameLst>
                                      </p:cBhvr>
                                    </p:animRot>
                                    <p:animRot by="-1500000">
                                      <p:cBhvr>
                                        <p:cTn id="15" dur="125" fill="hold">
                                          <p:stCondLst>
                                            <p:cond delay="125"/>
                                          </p:stCondLst>
                                        </p:cTn>
                                        <p:tgtEl>
                                          <p:spTgt spid="6"/>
                                        </p:tgtEl>
                                        <p:attrNameLst>
                                          <p:attrName>r</p:attrName>
                                        </p:attrNameLst>
                                      </p:cBhvr>
                                    </p:animRot>
                                    <p:animRot by="-1500000">
                                      <p:cBhvr>
                                        <p:cTn id="16" dur="125" fill="hold">
                                          <p:stCondLst>
                                            <p:cond delay="250"/>
                                          </p:stCondLst>
                                        </p:cTn>
                                        <p:tgtEl>
                                          <p:spTgt spid="6"/>
                                        </p:tgtEl>
                                        <p:attrNameLst>
                                          <p:attrName>r</p:attrName>
                                        </p:attrNameLst>
                                      </p:cBhvr>
                                    </p:animRot>
                                    <p:animRot by="1500000">
                                      <p:cBhvr>
                                        <p:cTn id="17" dur="125" fill="hold">
                                          <p:stCondLst>
                                            <p:cond delay="375"/>
                                          </p:stCondLst>
                                        </p:cTn>
                                        <p:tgtEl>
                                          <p:spTgt spid="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0"/>
            <a:ext cx="9144000" cy="6858000"/>
          </a:xfr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Rectangle 6"/>
          <p:cNvSpPr/>
          <p:nvPr/>
        </p:nvSpPr>
        <p:spPr>
          <a:xfrm>
            <a:off x="4191000" y="0"/>
            <a:ext cx="4572000" cy="1938992"/>
          </a:xfrm>
          <a:prstGeom prst="rect">
            <a:avLst/>
          </a:prstGeom>
        </p:spPr>
        <p:txBody>
          <a:bodyPr>
            <a:spAutoFit/>
          </a:bodyPr>
          <a:lstStyle/>
          <a:p>
            <a:pPr algn="ctr"/>
            <a:r>
              <a:rPr lang="vi-VN" dirty="0">
                <a:solidFill>
                  <a:srgbClr val="000000"/>
                </a:solidFill>
              </a:rPr>
              <a:t>  </a:t>
            </a:r>
            <a:r>
              <a:rPr lang="vi-VN" sz="2000" b="1" dirty="0">
                <a:solidFill>
                  <a:srgbClr val="FF0000"/>
                </a:solidFill>
                <a:latin typeface="Times New Roman" pitchFamily="18" charset="0"/>
                <a:cs typeface="Times New Roman" pitchFamily="18" charset="0"/>
              </a:rPr>
              <a:t>Nhà xây đẹp ghê</a:t>
            </a:r>
            <a:r>
              <a:rPr lang="vi-VN" sz="2000" b="1" dirty="0" smtClean="0">
                <a:solidFill>
                  <a:srgbClr val="FF0000"/>
                </a:solidFill>
                <a:latin typeface="Times New Roman" pitchFamily="18" charset="0"/>
                <a:cs typeface="Times New Roman" pitchFamily="18" charset="0"/>
              </a:rPr>
              <a:t/>
            </a:r>
            <a:br>
              <a:rPr lang="vi-VN" sz="2000" b="1" dirty="0" smtClean="0">
                <a:solidFill>
                  <a:srgbClr val="FF0000"/>
                </a:solidFill>
                <a:latin typeface="Times New Roman" pitchFamily="18" charset="0"/>
                <a:cs typeface="Times New Roman" pitchFamily="18" charset="0"/>
              </a:rPr>
            </a:br>
            <a:r>
              <a:rPr lang="vi-VN" sz="2000" b="1" dirty="0">
                <a:solidFill>
                  <a:srgbClr val="FF0000"/>
                </a:solidFill>
                <a:latin typeface="Times New Roman" pitchFamily="18" charset="0"/>
                <a:cs typeface="Times New Roman" pitchFamily="18" charset="0"/>
              </a:rPr>
              <a:t>     Tay cầm dao gạch</a:t>
            </a:r>
            <a:r>
              <a:rPr lang="vi-VN" sz="2000" b="1" dirty="0" smtClean="0">
                <a:solidFill>
                  <a:srgbClr val="FF0000"/>
                </a:solidFill>
                <a:latin typeface="Times New Roman" pitchFamily="18" charset="0"/>
                <a:cs typeface="Times New Roman" pitchFamily="18" charset="0"/>
              </a:rPr>
              <a:t/>
            </a:r>
            <a:br>
              <a:rPr lang="vi-VN" sz="2000" b="1" dirty="0" smtClean="0">
                <a:solidFill>
                  <a:srgbClr val="FF0000"/>
                </a:solidFill>
                <a:latin typeface="Times New Roman" pitchFamily="18" charset="0"/>
                <a:cs typeface="Times New Roman" pitchFamily="18" charset="0"/>
              </a:rPr>
            </a:br>
            <a:r>
              <a:rPr lang="vi-VN" sz="2000" b="1" dirty="0">
                <a:solidFill>
                  <a:srgbClr val="FF0000"/>
                </a:solidFill>
                <a:latin typeface="Times New Roman" pitchFamily="18" charset="0"/>
                <a:cs typeface="Times New Roman" pitchFamily="18" charset="0"/>
              </a:rPr>
              <a:t>          Tay nhanh thoăn thoắc</a:t>
            </a:r>
            <a:r>
              <a:rPr lang="vi-VN" sz="2000" b="1" dirty="0" smtClean="0">
                <a:solidFill>
                  <a:srgbClr val="FF0000"/>
                </a:solidFill>
                <a:latin typeface="Times New Roman" pitchFamily="18" charset="0"/>
                <a:cs typeface="Times New Roman" pitchFamily="18" charset="0"/>
              </a:rPr>
              <a:t/>
            </a:r>
            <a:br>
              <a:rPr lang="vi-VN" sz="2000" b="1" dirty="0" smtClean="0">
                <a:solidFill>
                  <a:srgbClr val="FF0000"/>
                </a:solidFill>
                <a:latin typeface="Times New Roman" pitchFamily="18" charset="0"/>
                <a:cs typeface="Times New Roman" pitchFamily="18" charset="0"/>
              </a:rPr>
            </a:br>
            <a:r>
              <a:rPr lang="vi-VN" sz="2000" b="1" dirty="0">
                <a:solidFill>
                  <a:srgbClr val="FF0000"/>
                </a:solidFill>
                <a:latin typeface="Times New Roman" pitchFamily="18" charset="0"/>
                <a:cs typeface="Times New Roman" pitchFamily="18" charset="0"/>
              </a:rPr>
              <a:t>  Như bác thợ nề</a:t>
            </a:r>
            <a:r>
              <a:rPr lang="vi-VN" sz="2000" b="1" dirty="0" smtClean="0">
                <a:solidFill>
                  <a:srgbClr val="FF0000"/>
                </a:solidFill>
                <a:latin typeface="Times New Roman" pitchFamily="18" charset="0"/>
                <a:cs typeface="Times New Roman" pitchFamily="18" charset="0"/>
              </a:rPr>
              <a:t>.</a:t>
            </a:r>
            <a:br>
              <a:rPr lang="vi-VN" sz="2000" b="1" dirty="0" smtClean="0">
                <a:solidFill>
                  <a:srgbClr val="FF0000"/>
                </a:solidFill>
                <a:latin typeface="Times New Roman" pitchFamily="18" charset="0"/>
                <a:cs typeface="Times New Roman" pitchFamily="18" charset="0"/>
              </a:rPr>
            </a:br>
            <a:r>
              <a:rPr lang="vi-VN" sz="2000" b="1" dirty="0">
                <a:solidFill>
                  <a:srgbClr val="FF0000"/>
                </a:solidFill>
                <a:latin typeface="Times New Roman" pitchFamily="18" charset="0"/>
                <a:cs typeface="Times New Roman" pitchFamily="18" charset="0"/>
              </a:rPr>
              <a:t>Em làm chú thợ</a:t>
            </a:r>
            <a:r>
              <a:rPr lang="vi-VN" sz="2000" b="1" dirty="0" smtClean="0">
                <a:solidFill>
                  <a:srgbClr val="FF0000"/>
                </a:solidFill>
                <a:latin typeface="Times New Roman" pitchFamily="18" charset="0"/>
                <a:cs typeface="Times New Roman" pitchFamily="18" charset="0"/>
              </a:rPr>
              <a:t/>
            </a:r>
            <a:br>
              <a:rPr lang="vi-VN" sz="2000" b="1" dirty="0" smtClean="0">
                <a:solidFill>
                  <a:srgbClr val="FF0000"/>
                </a:solidFill>
                <a:latin typeface="Times New Roman" pitchFamily="18" charset="0"/>
                <a:cs typeface="Times New Roman" pitchFamily="18" charset="0"/>
              </a:rPr>
            </a:br>
            <a:r>
              <a:rPr lang="vi-VN" sz="2000" b="1" dirty="0">
                <a:solidFill>
                  <a:srgbClr val="FF0000"/>
                </a:solidFill>
                <a:latin typeface="Times New Roman" pitchFamily="18" charset="0"/>
                <a:cs typeface="Times New Roman" pitchFamily="18" charset="0"/>
              </a:rPr>
              <a:t>Xây nhà vui ghê.</a:t>
            </a:r>
            <a:endParaRPr lang="en-US" sz="20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930762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6"/>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34" presetClass="emph" presetSubtype="0" fill="hold" grpId="0" nodeType="clickEffect">
                                  <p:stCondLst>
                                    <p:cond delay="0"/>
                                  </p:stCondLst>
                                  <p:iterate type="lt">
                                    <p:tmPct val="10000"/>
                                  </p:iterate>
                                  <p:childTnLst>
                                    <p:animMotion origin="layout" path="M 0.0 0.0 L 0.0 -0.07213" pathEditMode="relative" ptsTypes="">
                                      <p:cBhvr>
                                        <p:cTn id="10" dur="250" accel="50000" decel="50000" autoRev="1" fill="hold">
                                          <p:stCondLst>
                                            <p:cond delay="0"/>
                                          </p:stCondLst>
                                        </p:cTn>
                                        <p:tgtEl>
                                          <p:spTgt spid="7"/>
                                        </p:tgtEl>
                                        <p:attrNameLst>
                                          <p:attrName>ppt_x</p:attrName>
                                          <p:attrName>ppt_y</p:attrName>
                                        </p:attrNameLst>
                                      </p:cBhvr>
                                    </p:animMotion>
                                    <p:animRot by="1500000">
                                      <p:cBhvr>
                                        <p:cTn id="11" dur="125" fill="hold">
                                          <p:stCondLst>
                                            <p:cond delay="0"/>
                                          </p:stCondLst>
                                        </p:cTn>
                                        <p:tgtEl>
                                          <p:spTgt spid="7"/>
                                        </p:tgtEl>
                                        <p:attrNameLst>
                                          <p:attrName>r</p:attrName>
                                        </p:attrNameLst>
                                      </p:cBhvr>
                                    </p:animRot>
                                    <p:animRot by="-1500000">
                                      <p:cBhvr>
                                        <p:cTn id="12" dur="125" fill="hold">
                                          <p:stCondLst>
                                            <p:cond delay="125"/>
                                          </p:stCondLst>
                                        </p:cTn>
                                        <p:tgtEl>
                                          <p:spTgt spid="7"/>
                                        </p:tgtEl>
                                        <p:attrNameLst>
                                          <p:attrName>r</p:attrName>
                                        </p:attrNameLst>
                                      </p:cBhvr>
                                    </p:animRot>
                                    <p:animRot by="-1500000">
                                      <p:cBhvr>
                                        <p:cTn id="13" dur="125" fill="hold">
                                          <p:stCondLst>
                                            <p:cond delay="250"/>
                                          </p:stCondLst>
                                        </p:cTn>
                                        <p:tgtEl>
                                          <p:spTgt spid="7"/>
                                        </p:tgtEl>
                                        <p:attrNameLst>
                                          <p:attrName>r</p:attrName>
                                        </p:attrNameLst>
                                      </p:cBhvr>
                                    </p:animRot>
                                    <p:animRot by="1500000">
                                      <p:cBhvr>
                                        <p:cTn id="14" dur="125" fill="hold">
                                          <p:stCondLst>
                                            <p:cond delay="375"/>
                                          </p:stCondLst>
                                        </p:cTn>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6199" y="0"/>
            <a:ext cx="9220200" cy="6858000"/>
          </a:xfrm>
        </p:spPr>
      </p:pic>
      <p:sp>
        <p:nvSpPr>
          <p:cNvPr id="5" name="Rectangle 4"/>
          <p:cNvSpPr/>
          <p:nvPr/>
        </p:nvSpPr>
        <p:spPr>
          <a:xfrm>
            <a:off x="346416" y="44026"/>
            <a:ext cx="8015784" cy="769441"/>
          </a:xfrm>
          <a:prstGeom prst="rect">
            <a:avLst/>
          </a:prstGeom>
          <a:noFill/>
        </p:spPr>
        <p:txBody>
          <a:bodyPr wrap="none" lIns="91440" tIns="45720" rIns="91440" bIns="45720">
            <a:spAutoFit/>
          </a:bodyPr>
          <a:lstStyle/>
          <a:p>
            <a:pPr algn="ctr"/>
            <a:r>
              <a:rPr lang="en-US" sz="4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2. Đàm </a:t>
            </a:r>
            <a:r>
              <a:rPr lang="en-US" sz="4400" b="1" cap="all" spc="0" dirty="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Times New Roman" pitchFamily="18" charset="0"/>
                <a:cs typeface="Times New Roman" pitchFamily="18" charset="0"/>
              </a:rPr>
              <a:t>thoại</a:t>
            </a:r>
            <a:r>
              <a:rPr lang="en-US" sz="4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 – trích </a:t>
            </a:r>
            <a:r>
              <a:rPr lang="en-US" sz="4400" b="1" cap="all" spc="0" dirty="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Times New Roman" pitchFamily="18" charset="0"/>
                <a:cs typeface="Times New Roman" pitchFamily="18" charset="0"/>
              </a:rPr>
              <a:t>dẫn</a:t>
            </a:r>
            <a:r>
              <a:rPr lang="en-US" sz="4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 </a:t>
            </a:r>
            <a:endParaRPr lang="en-US" sz="4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endParaRPr>
          </a:p>
        </p:txBody>
      </p:sp>
      <p:sp>
        <p:nvSpPr>
          <p:cNvPr id="6" name="Rectangle 5"/>
          <p:cNvSpPr/>
          <p:nvPr/>
        </p:nvSpPr>
        <p:spPr>
          <a:xfrm>
            <a:off x="914400" y="671691"/>
            <a:ext cx="7162800" cy="6186309"/>
          </a:xfrm>
          <a:prstGeom prst="rect">
            <a:avLst/>
          </a:prstGeom>
        </p:spPr>
        <p:txBody>
          <a:bodyPr wrap="square">
            <a:spAutoFit/>
          </a:bodyPr>
          <a:lstStyle/>
          <a:p>
            <a:pPr algn="just">
              <a:lnSpc>
                <a:spcPct val="200000"/>
              </a:lnSpc>
              <a:spcAft>
                <a:spcPts val="0"/>
              </a:spcAft>
            </a:pPr>
            <a:r>
              <a:rPr lang="en-US" b="1" dirty="0" smtClean="0">
                <a:effectLst/>
                <a:latin typeface="Times New Roman" pitchFamily="18" charset="0"/>
                <a:ea typeface="Times New Roman"/>
                <a:cs typeface="Times New Roman" pitchFamily="18" charset="0"/>
              </a:rPr>
              <a:t>- </a:t>
            </a:r>
            <a:r>
              <a:rPr lang="nl-NL" dirty="0" smtClean="0">
                <a:effectLst/>
                <a:latin typeface="Times New Roman" pitchFamily="18" charset="0"/>
                <a:ea typeface="Times New Roman"/>
                <a:cs typeface="Times New Roman" pitchFamily="18" charset="0"/>
              </a:rPr>
              <a:t>Bạn nhỏ trong bài thơ thích làm nghề gì? </a:t>
            </a:r>
            <a:endParaRPr lang="en-US" dirty="0" smtClean="0">
              <a:effectLst/>
              <a:latin typeface="Times New Roman" pitchFamily="18" charset="0"/>
              <a:ea typeface="Times New Roman"/>
              <a:cs typeface="Times New Roman" pitchFamily="18" charset="0"/>
            </a:endParaRPr>
          </a:p>
          <a:p>
            <a:pPr>
              <a:lnSpc>
                <a:spcPct val="200000"/>
              </a:lnSpc>
              <a:spcAft>
                <a:spcPts val="0"/>
              </a:spcAft>
            </a:pPr>
            <a:r>
              <a:rPr lang="it-IT" dirty="0" smtClean="0">
                <a:effectLst/>
                <a:latin typeface="Times New Roman" pitchFamily="18" charset="0"/>
                <a:ea typeface="Times New Roman"/>
                <a:cs typeface="Times New Roman" pitchFamily="18" charset="0"/>
              </a:rPr>
              <a:t>- Bạn ấy xây nhà cho ai? 	</a:t>
            </a:r>
            <a:endParaRPr lang="en-US" dirty="0" smtClean="0">
              <a:effectLst/>
              <a:latin typeface="Times New Roman" pitchFamily="18" charset="0"/>
              <a:ea typeface="Times New Roman"/>
              <a:cs typeface="Times New Roman" pitchFamily="18" charset="0"/>
            </a:endParaRPr>
          </a:p>
          <a:p>
            <a:pPr>
              <a:lnSpc>
                <a:spcPct val="200000"/>
              </a:lnSpc>
              <a:spcAft>
                <a:spcPts val="0"/>
              </a:spcAft>
            </a:pPr>
            <a:r>
              <a:rPr lang="it-IT" dirty="0" smtClean="0">
                <a:effectLst/>
                <a:latin typeface="Times New Roman" pitchFamily="18" charset="0"/>
                <a:ea typeface="Times New Roman"/>
                <a:cs typeface="Times New Roman" pitchFamily="18" charset="0"/>
              </a:rPr>
              <a:t>- Bạn nhỏ xây nhà như thế nào?</a:t>
            </a:r>
            <a:endParaRPr lang="en-US" dirty="0" smtClean="0">
              <a:effectLst/>
              <a:latin typeface="Times New Roman" pitchFamily="18" charset="0"/>
              <a:ea typeface="Times New Roman"/>
              <a:cs typeface="Times New Roman" pitchFamily="18" charset="0"/>
            </a:endParaRPr>
          </a:p>
          <a:p>
            <a:pPr>
              <a:lnSpc>
                <a:spcPct val="200000"/>
              </a:lnSpc>
              <a:spcAft>
                <a:spcPts val="0"/>
              </a:spcAft>
            </a:pPr>
            <a:r>
              <a:rPr lang="it-IT" dirty="0" smtClean="0">
                <a:effectLst/>
                <a:latin typeface="Times New Roman" pitchFamily="18" charset="0"/>
                <a:ea typeface="Times New Roman"/>
                <a:cs typeface="Times New Roman" pitchFamily="18" charset="0"/>
              </a:rPr>
              <a:t> Cô giải thích từ “thoăn thoắt”: làm việc rất nhanh nhưng lại rất khéo léo. </a:t>
            </a:r>
            <a:endParaRPr lang="en-US" dirty="0" smtClean="0">
              <a:effectLst/>
              <a:latin typeface="Times New Roman" pitchFamily="18" charset="0"/>
              <a:ea typeface="Times New Roman"/>
              <a:cs typeface="Times New Roman" pitchFamily="18" charset="0"/>
            </a:endParaRPr>
          </a:p>
          <a:p>
            <a:pPr>
              <a:lnSpc>
                <a:spcPct val="200000"/>
              </a:lnSpc>
              <a:spcAft>
                <a:spcPts val="0"/>
              </a:spcAft>
            </a:pPr>
            <a:r>
              <a:rPr lang="it-IT" dirty="0" smtClean="0">
                <a:effectLst/>
                <a:latin typeface="Times New Roman" pitchFamily="18" charset="0"/>
                <a:ea typeface="Times New Roman"/>
                <a:cs typeface="Times New Roman" pitchFamily="18" charset="0"/>
              </a:rPr>
              <a:t>- Làm chú thợ xây nhà có vui không?</a:t>
            </a:r>
            <a:endParaRPr lang="en-US" dirty="0" smtClean="0">
              <a:effectLst/>
              <a:latin typeface="Times New Roman" pitchFamily="18" charset="0"/>
              <a:ea typeface="Times New Roman"/>
              <a:cs typeface="Times New Roman" pitchFamily="18" charset="0"/>
            </a:endParaRPr>
          </a:p>
          <a:p>
            <a:pPr>
              <a:lnSpc>
                <a:spcPct val="200000"/>
              </a:lnSpc>
              <a:spcAft>
                <a:spcPts val="0"/>
              </a:spcAft>
            </a:pPr>
            <a:r>
              <a:rPr lang="it-IT" dirty="0" smtClean="0">
                <a:effectLst/>
                <a:latin typeface="Times New Roman" pitchFamily="18" charset="0"/>
                <a:ea typeface="Times New Roman"/>
                <a:cs typeface="Times New Roman" pitchFamily="18" charset="0"/>
              </a:rPr>
              <a:t>- Các con ơi, nếu không có các chú công nhân xây dựng thì các con như thế nào?</a:t>
            </a:r>
            <a:endParaRPr lang="en-US" dirty="0" smtClean="0">
              <a:effectLst/>
              <a:latin typeface="Times New Roman" pitchFamily="18" charset="0"/>
              <a:ea typeface="Times New Roman"/>
              <a:cs typeface="Times New Roman" pitchFamily="18" charset="0"/>
            </a:endParaRPr>
          </a:p>
          <a:p>
            <a:pPr>
              <a:lnSpc>
                <a:spcPct val="200000"/>
              </a:lnSpc>
              <a:spcAft>
                <a:spcPts val="0"/>
              </a:spcAft>
            </a:pPr>
            <a:r>
              <a:rPr lang="it-IT" dirty="0" smtClean="0">
                <a:effectLst/>
                <a:latin typeface="Times New Roman" pitchFamily="18" charset="0"/>
                <a:ea typeface="Times New Roman"/>
                <a:cs typeface="Times New Roman" pitchFamily="18" charset="0"/>
              </a:rPr>
              <a:t>- Để tỏ lòng biết ơn các chú công nhân xây dựng các con phải làm gì?</a:t>
            </a:r>
            <a:endParaRPr lang="en-US" dirty="0" smtClean="0">
              <a:effectLst/>
              <a:latin typeface="Times New Roman" pitchFamily="18" charset="0"/>
              <a:ea typeface="Times New Roman"/>
              <a:cs typeface="Times New Roman" pitchFamily="18" charset="0"/>
            </a:endParaRPr>
          </a:p>
          <a:p>
            <a:pPr>
              <a:lnSpc>
                <a:spcPct val="200000"/>
              </a:lnSpc>
              <a:spcAft>
                <a:spcPts val="0"/>
              </a:spcAft>
            </a:pPr>
            <a:r>
              <a:rPr lang="it-IT" dirty="0" smtClean="0">
                <a:effectLst/>
                <a:latin typeface="Times New Roman" pitchFamily="18" charset="0"/>
                <a:ea typeface="Times New Roman"/>
                <a:cs typeface="Times New Roman" pitchFamily="18" charset="0"/>
              </a:rPr>
              <a:t>- Để xây nhà cho chúng ta ở, trường cho chúng ta học các chú thợ xây rất vất vả.Vì vậy các con phải nhớ giữ gìn trường học, nhà cửa sạch đẹp. Các con đã nhớ chưa nào?</a:t>
            </a:r>
            <a:endParaRPr lang="en-US" dirty="0">
              <a:effectLst/>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32199438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TotalTime>
  <Words>343</Words>
  <Application>Microsoft Office PowerPoint</Application>
  <PresentationFormat>On-screen Show (4:3)</PresentationFormat>
  <Paragraphs>50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10</cp:revision>
  <dcterms:created xsi:type="dcterms:W3CDTF">2020-11-23T14:15:42Z</dcterms:created>
  <dcterms:modified xsi:type="dcterms:W3CDTF">2020-11-23T16:16:25Z</dcterms:modified>
</cp:coreProperties>
</file>